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9"/>
  </p:notesMasterIdLst>
  <p:sldIdLst>
    <p:sldId id="3713" r:id="rId2"/>
    <p:sldId id="3714" r:id="rId3"/>
    <p:sldId id="3718" r:id="rId4"/>
    <p:sldId id="437" r:id="rId5"/>
    <p:sldId id="3699" r:id="rId6"/>
    <p:sldId id="3716" r:id="rId7"/>
    <p:sldId id="1471" r:id="rId8"/>
    <p:sldId id="3711" r:id="rId9"/>
    <p:sldId id="3719" r:id="rId10"/>
    <p:sldId id="3705" r:id="rId11"/>
    <p:sldId id="3717" r:id="rId12"/>
    <p:sldId id="261" r:id="rId13"/>
    <p:sldId id="262" r:id="rId14"/>
    <p:sldId id="564" r:id="rId15"/>
    <p:sldId id="259" r:id="rId16"/>
    <p:sldId id="3707" r:id="rId17"/>
    <p:sldId id="370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770EAF-3096-6B43-93A2-7AD201E39760}" v="52" dt="2025-10-14T13:23:21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7"/>
    <p:restoredTop sz="74966"/>
  </p:normalViewPr>
  <p:slideViewPr>
    <p:cSldViewPr snapToGrid="0">
      <p:cViewPr varScale="1">
        <p:scale>
          <a:sx n="80" d="100"/>
          <a:sy n="80" d="100"/>
        </p:scale>
        <p:origin x="233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Schneeman" userId="2d8d90e4704ad2b3" providerId="LiveId" clId="{4D63696F-C8AE-5CA5-9744-DAFFCF225CF9}"/>
    <pc:docChg chg="custSel modSld modMainMaster">
      <pc:chgData name="Barbara Schneeman" userId="2d8d90e4704ad2b3" providerId="LiveId" clId="{4D63696F-C8AE-5CA5-9744-DAFFCF225CF9}" dt="2025-10-14T17:39:31.200" v="30" actId="478"/>
      <pc:docMkLst>
        <pc:docMk/>
      </pc:docMkLst>
      <pc:sldChg chg="delSp mod">
        <pc:chgData name="Barbara Schneeman" userId="2d8d90e4704ad2b3" providerId="LiveId" clId="{4D63696F-C8AE-5CA5-9744-DAFFCF225CF9}" dt="2025-10-14T17:39:15.331" v="28" actId="478"/>
        <pc:sldMkLst>
          <pc:docMk/>
          <pc:sldMk cId="1511898608" sldId="259"/>
        </pc:sldMkLst>
        <pc:spChg chg="del">
          <ac:chgData name="Barbara Schneeman" userId="2d8d90e4704ad2b3" providerId="LiveId" clId="{4D63696F-C8AE-5CA5-9744-DAFFCF225CF9}" dt="2025-10-14T17:39:15.331" v="28" actId="478"/>
          <ac:spMkLst>
            <pc:docMk/>
            <pc:sldMk cId="1511898608" sldId="259"/>
            <ac:spMk id="4" creationId="{5E58DEA0-106F-B55B-521D-EFA9C96E9E78}"/>
          </ac:spMkLst>
        </pc:spChg>
      </pc:sldChg>
      <pc:sldChg chg="delSp mod">
        <pc:chgData name="Barbara Schneeman" userId="2d8d90e4704ad2b3" providerId="LiveId" clId="{4D63696F-C8AE-5CA5-9744-DAFFCF225CF9}" dt="2025-10-14T17:38:55.750" v="25" actId="478"/>
        <pc:sldMkLst>
          <pc:docMk/>
          <pc:sldMk cId="2863544174" sldId="261"/>
        </pc:sldMkLst>
        <pc:spChg chg="del">
          <ac:chgData name="Barbara Schneeman" userId="2d8d90e4704ad2b3" providerId="LiveId" clId="{4D63696F-C8AE-5CA5-9744-DAFFCF225CF9}" dt="2025-10-14T17:38:55.750" v="25" actId="478"/>
          <ac:spMkLst>
            <pc:docMk/>
            <pc:sldMk cId="2863544174" sldId="261"/>
            <ac:spMk id="5" creationId="{569CD067-63CB-3779-DC39-020F546FBC59}"/>
          </ac:spMkLst>
        </pc:spChg>
      </pc:sldChg>
      <pc:sldChg chg="delSp mod">
        <pc:chgData name="Barbara Schneeman" userId="2d8d90e4704ad2b3" providerId="LiveId" clId="{4D63696F-C8AE-5CA5-9744-DAFFCF225CF9}" dt="2025-10-14T17:39:01.380" v="26" actId="478"/>
        <pc:sldMkLst>
          <pc:docMk/>
          <pc:sldMk cId="2703926133" sldId="262"/>
        </pc:sldMkLst>
        <pc:spChg chg="del">
          <ac:chgData name="Barbara Schneeman" userId="2d8d90e4704ad2b3" providerId="LiveId" clId="{4D63696F-C8AE-5CA5-9744-DAFFCF225CF9}" dt="2025-10-14T17:39:01.380" v="26" actId="478"/>
          <ac:spMkLst>
            <pc:docMk/>
            <pc:sldMk cId="2703926133" sldId="262"/>
            <ac:spMk id="5" creationId="{CD738BD1-9A21-8E86-C251-44C2BA00499E}"/>
          </ac:spMkLst>
        </pc:spChg>
      </pc:sldChg>
      <pc:sldChg chg="delSp mod">
        <pc:chgData name="Barbara Schneeman" userId="2d8d90e4704ad2b3" providerId="LiveId" clId="{4D63696F-C8AE-5CA5-9744-DAFFCF225CF9}" dt="2025-10-14T17:39:09.479" v="27" actId="478"/>
        <pc:sldMkLst>
          <pc:docMk/>
          <pc:sldMk cId="845560386" sldId="564"/>
        </pc:sldMkLst>
        <pc:spChg chg="del">
          <ac:chgData name="Barbara Schneeman" userId="2d8d90e4704ad2b3" providerId="LiveId" clId="{4D63696F-C8AE-5CA5-9744-DAFFCF225CF9}" dt="2025-10-14T17:39:09.479" v="27" actId="478"/>
          <ac:spMkLst>
            <pc:docMk/>
            <pc:sldMk cId="845560386" sldId="564"/>
            <ac:spMk id="7" creationId="{637E7F16-C890-25CD-872C-5C2178DD2F7A}"/>
          </ac:spMkLst>
        </pc:spChg>
      </pc:sldChg>
      <pc:sldChg chg="delSp mod">
        <pc:chgData name="Barbara Schneeman" userId="2d8d90e4704ad2b3" providerId="LiveId" clId="{4D63696F-C8AE-5CA5-9744-DAFFCF225CF9}" dt="2025-10-14T17:39:31.200" v="30" actId="478"/>
        <pc:sldMkLst>
          <pc:docMk/>
          <pc:sldMk cId="2485366342" sldId="3704"/>
        </pc:sldMkLst>
        <pc:spChg chg="del">
          <ac:chgData name="Barbara Schneeman" userId="2d8d90e4704ad2b3" providerId="LiveId" clId="{4D63696F-C8AE-5CA5-9744-DAFFCF225CF9}" dt="2025-10-14T17:39:31.200" v="30" actId="478"/>
          <ac:spMkLst>
            <pc:docMk/>
            <pc:sldMk cId="2485366342" sldId="3704"/>
            <ac:spMk id="4" creationId="{9D034AA4-AEC2-B537-9377-68F39F234D9D}"/>
          </ac:spMkLst>
        </pc:spChg>
      </pc:sldChg>
      <pc:sldChg chg="delSp mod">
        <pc:chgData name="Barbara Schneeman" userId="2d8d90e4704ad2b3" providerId="LiveId" clId="{4D63696F-C8AE-5CA5-9744-DAFFCF225CF9}" dt="2025-10-14T17:39:20.925" v="29" actId="478"/>
        <pc:sldMkLst>
          <pc:docMk/>
          <pc:sldMk cId="2977610875" sldId="3707"/>
        </pc:sldMkLst>
        <pc:spChg chg="del">
          <ac:chgData name="Barbara Schneeman" userId="2d8d90e4704ad2b3" providerId="LiveId" clId="{4D63696F-C8AE-5CA5-9744-DAFFCF225CF9}" dt="2025-10-14T17:39:20.925" v="29" actId="478"/>
          <ac:spMkLst>
            <pc:docMk/>
            <pc:sldMk cId="2977610875" sldId="3707"/>
            <ac:spMk id="2" creationId="{71F0AA60-A73A-86DC-8834-CE3DF413B8A6}"/>
          </ac:spMkLst>
        </pc:spChg>
      </pc:sldChg>
      <pc:sldChg chg="delSp mod">
        <pc:chgData name="Barbara Schneeman" userId="2d8d90e4704ad2b3" providerId="LiveId" clId="{4D63696F-C8AE-5CA5-9744-DAFFCF225CF9}" dt="2025-10-14T17:38:23.997" v="22" actId="478"/>
        <pc:sldMkLst>
          <pc:docMk/>
          <pc:sldMk cId="953883463" sldId="3711"/>
        </pc:sldMkLst>
        <pc:spChg chg="del">
          <ac:chgData name="Barbara Schneeman" userId="2d8d90e4704ad2b3" providerId="LiveId" clId="{4D63696F-C8AE-5CA5-9744-DAFFCF225CF9}" dt="2025-10-14T17:38:23.997" v="22" actId="478"/>
          <ac:spMkLst>
            <pc:docMk/>
            <pc:sldMk cId="953883463" sldId="3711"/>
            <ac:spMk id="2" creationId="{9604C70D-9CC5-CBD9-7321-2E951ACE461D}"/>
          </ac:spMkLst>
        </pc:spChg>
      </pc:sldChg>
      <pc:sldChg chg="delSp mod">
        <pc:chgData name="Barbara Schneeman" userId="2d8d90e4704ad2b3" providerId="LiveId" clId="{4D63696F-C8AE-5CA5-9744-DAFFCF225CF9}" dt="2025-10-14T17:38:12.538" v="21" actId="478"/>
        <pc:sldMkLst>
          <pc:docMk/>
          <pc:sldMk cId="1680968157" sldId="3716"/>
        </pc:sldMkLst>
        <pc:spChg chg="del">
          <ac:chgData name="Barbara Schneeman" userId="2d8d90e4704ad2b3" providerId="LiveId" clId="{4D63696F-C8AE-5CA5-9744-DAFFCF225CF9}" dt="2025-10-14T17:38:12.538" v="21" actId="478"/>
          <ac:spMkLst>
            <pc:docMk/>
            <pc:sldMk cId="1680968157" sldId="3716"/>
            <ac:spMk id="3" creationId="{E169C9A3-F043-D34F-B2A7-73D1463F15EA}"/>
          </ac:spMkLst>
        </pc:spChg>
      </pc:sldChg>
      <pc:sldChg chg="delSp mod">
        <pc:chgData name="Barbara Schneeman" userId="2d8d90e4704ad2b3" providerId="LiveId" clId="{4D63696F-C8AE-5CA5-9744-DAFFCF225CF9}" dt="2025-10-14T17:38:47.219" v="24" actId="478"/>
        <pc:sldMkLst>
          <pc:docMk/>
          <pc:sldMk cId="1450921893" sldId="3717"/>
        </pc:sldMkLst>
        <pc:spChg chg="del">
          <ac:chgData name="Barbara Schneeman" userId="2d8d90e4704ad2b3" providerId="LiveId" clId="{4D63696F-C8AE-5CA5-9744-DAFFCF225CF9}" dt="2025-10-14T17:38:47.219" v="24" actId="478"/>
          <ac:spMkLst>
            <pc:docMk/>
            <pc:sldMk cId="1450921893" sldId="3717"/>
            <ac:spMk id="2" creationId="{4BBAAB69-E510-D689-DB4B-381F1DC7B861}"/>
          </ac:spMkLst>
        </pc:spChg>
      </pc:sldChg>
      <pc:sldChg chg="delSp mod">
        <pc:chgData name="Barbara Schneeman" userId="2d8d90e4704ad2b3" providerId="LiveId" clId="{4D63696F-C8AE-5CA5-9744-DAFFCF225CF9}" dt="2025-10-14T17:38:34.694" v="23" actId="478"/>
        <pc:sldMkLst>
          <pc:docMk/>
          <pc:sldMk cId="1580447946" sldId="3719"/>
        </pc:sldMkLst>
        <pc:spChg chg="del">
          <ac:chgData name="Barbara Schneeman" userId="2d8d90e4704ad2b3" providerId="LiveId" clId="{4D63696F-C8AE-5CA5-9744-DAFFCF225CF9}" dt="2025-10-14T17:38:34.694" v="23" actId="478"/>
          <ac:spMkLst>
            <pc:docMk/>
            <pc:sldMk cId="1580447946" sldId="3719"/>
            <ac:spMk id="2" creationId="{085DD688-DFDA-82D1-0237-0986741EC358}"/>
          </ac:spMkLst>
        </pc:spChg>
      </pc:sldChg>
      <pc:sldMasterChg chg="modSldLayout">
        <pc:chgData name="Barbara Schneeman" userId="2d8d90e4704ad2b3" providerId="LiveId" clId="{4D63696F-C8AE-5CA5-9744-DAFFCF225CF9}" dt="2025-10-14T17:36:43.466" v="20" actId="478"/>
        <pc:sldMasterMkLst>
          <pc:docMk/>
          <pc:sldMasterMk cId="67817051" sldId="2147483663"/>
        </pc:sldMasterMkLst>
        <pc:sldLayoutChg chg="delSp mod">
          <pc:chgData name="Barbara Schneeman" userId="2d8d90e4704ad2b3" providerId="LiveId" clId="{4D63696F-C8AE-5CA5-9744-DAFFCF225CF9}" dt="2025-10-14T17:35:25.869" v="2" actId="478"/>
          <pc:sldLayoutMkLst>
            <pc:docMk/>
            <pc:sldMasterMk cId="67817051" sldId="2147483663"/>
            <pc:sldLayoutMk cId="28212850" sldId="2147483669"/>
          </pc:sldLayoutMkLst>
          <pc:spChg chg="del">
            <ac:chgData name="Barbara Schneeman" userId="2d8d90e4704ad2b3" providerId="LiveId" clId="{4D63696F-C8AE-5CA5-9744-DAFFCF225CF9}" dt="2025-10-14T17:35:25.869" v="2" actId="478"/>
            <ac:spMkLst>
              <pc:docMk/>
              <pc:sldMasterMk cId="67817051" sldId="2147483663"/>
              <pc:sldLayoutMk cId="28212850" sldId="2147483669"/>
              <ac:spMk id="3" creationId="{00000000-0000-0000-0000-000000000000}"/>
            </ac:spMkLst>
          </pc:spChg>
          <pc:spChg chg="del">
            <ac:chgData name="Barbara Schneeman" userId="2d8d90e4704ad2b3" providerId="LiveId" clId="{4D63696F-C8AE-5CA5-9744-DAFFCF225CF9}" dt="2025-10-14T17:35:23.109" v="1" actId="478"/>
            <ac:spMkLst>
              <pc:docMk/>
              <pc:sldMasterMk cId="67817051" sldId="2147483663"/>
              <pc:sldLayoutMk cId="28212850" sldId="2147483669"/>
              <ac:spMk id="4" creationId="{00000000-0000-0000-0000-000000000000}"/>
            </ac:spMkLst>
          </pc:spChg>
          <pc:spChg chg="del">
            <ac:chgData name="Barbara Schneeman" userId="2d8d90e4704ad2b3" providerId="LiveId" clId="{4D63696F-C8AE-5CA5-9744-DAFFCF225CF9}" dt="2025-10-14T17:35:20.251" v="0" actId="478"/>
            <ac:spMkLst>
              <pc:docMk/>
              <pc:sldMasterMk cId="67817051" sldId="2147483663"/>
              <pc:sldLayoutMk cId="28212850" sldId="2147483669"/>
              <ac:spMk id="5" creationId="{00000000-0000-0000-0000-000000000000}"/>
            </ac:spMkLst>
          </pc:spChg>
        </pc:sldLayoutChg>
        <pc:sldLayoutChg chg="delSp mod">
          <pc:chgData name="Barbara Schneeman" userId="2d8d90e4704ad2b3" providerId="LiveId" clId="{4D63696F-C8AE-5CA5-9744-DAFFCF225CF9}" dt="2025-10-14T17:35:37.793" v="6" actId="478"/>
          <pc:sldLayoutMkLst>
            <pc:docMk/>
            <pc:sldMasterMk cId="67817051" sldId="2147483663"/>
            <pc:sldLayoutMk cId="2749487368" sldId="2147483670"/>
          </pc:sldLayoutMkLst>
          <pc:spChg chg="del">
            <ac:chgData name="Barbara Schneeman" userId="2d8d90e4704ad2b3" providerId="LiveId" clId="{4D63696F-C8AE-5CA5-9744-DAFFCF225CF9}" dt="2025-10-14T17:35:37.793" v="6" actId="478"/>
            <ac:spMkLst>
              <pc:docMk/>
              <pc:sldMasterMk cId="67817051" sldId="2147483663"/>
              <pc:sldLayoutMk cId="2749487368" sldId="2147483670"/>
              <ac:spMk id="2" creationId="{00000000-0000-0000-0000-000000000000}"/>
            </ac:spMkLst>
          </pc:spChg>
          <pc:spChg chg="del">
            <ac:chgData name="Barbara Schneeman" userId="2d8d90e4704ad2b3" providerId="LiveId" clId="{4D63696F-C8AE-5CA5-9744-DAFFCF225CF9}" dt="2025-10-14T17:35:35.109" v="5" actId="478"/>
            <ac:spMkLst>
              <pc:docMk/>
              <pc:sldMasterMk cId="67817051" sldId="2147483663"/>
              <pc:sldLayoutMk cId="2749487368" sldId="2147483670"/>
              <ac:spMk id="3" creationId="{00000000-0000-0000-0000-000000000000}"/>
            </ac:spMkLst>
          </pc:spChg>
          <pc:spChg chg="del">
            <ac:chgData name="Barbara Schneeman" userId="2d8d90e4704ad2b3" providerId="LiveId" clId="{4D63696F-C8AE-5CA5-9744-DAFFCF225CF9}" dt="2025-10-14T17:35:32.633" v="4" actId="478"/>
            <ac:spMkLst>
              <pc:docMk/>
              <pc:sldMasterMk cId="67817051" sldId="2147483663"/>
              <pc:sldLayoutMk cId="2749487368" sldId="2147483670"/>
              <ac:spMk id="4" creationId="{00000000-0000-0000-0000-000000000000}"/>
            </ac:spMkLst>
          </pc:spChg>
          <pc:spChg chg="del">
            <ac:chgData name="Barbara Schneeman" userId="2d8d90e4704ad2b3" providerId="LiveId" clId="{4D63696F-C8AE-5CA5-9744-DAFFCF225CF9}" dt="2025-10-14T17:35:30.468" v="3" actId="478"/>
            <ac:spMkLst>
              <pc:docMk/>
              <pc:sldMasterMk cId="67817051" sldId="2147483663"/>
              <pc:sldLayoutMk cId="2749487368" sldId="2147483670"/>
              <ac:spMk id="5" creationId="{00000000-0000-0000-0000-000000000000}"/>
            </ac:spMkLst>
          </pc:spChg>
        </pc:sldLayoutChg>
        <pc:sldLayoutChg chg="delSp mod">
          <pc:chgData name="Barbara Schneeman" userId="2d8d90e4704ad2b3" providerId="LiveId" clId="{4D63696F-C8AE-5CA5-9744-DAFFCF225CF9}" dt="2025-10-14T17:36:00.028" v="10" actId="478"/>
          <pc:sldLayoutMkLst>
            <pc:docMk/>
            <pc:sldMasterMk cId="67817051" sldId="2147483663"/>
            <pc:sldLayoutMk cId="2969885374" sldId="2147483672"/>
          </pc:sldLayoutMkLst>
          <pc:spChg chg="del">
            <ac:chgData name="Barbara Schneeman" userId="2d8d90e4704ad2b3" providerId="LiveId" clId="{4D63696F-C8AE-5CA5-9744-DAFFCF225CF9}" dt="2025-10-14T17:36:00.028" v="10" actId="478"/>
            <ac:spMkLst>
              <pc:docMk/>
              <pc:sldMasterMk cId="67817051" sldId="2147483663"/>
              <pc:sldLayoutMk cId="2969885374" sldId="2147483672"/>
              <ac:spMk id="5" creationId="{00000000-0000-0000-0000-000000000000}"/>
            </ac:spMkLst>
          </pc:spChg>
          <pc:spChg chg="del">
            <ac:chgData name="Barbara Schneeman" userId="2d8d90e4704ad2b3" providerId="LiveId" clId="{4D63696F-C8AE-5CA5-9744-DAFFCF225CF9}" dt="2025-10-14T17:35:56.931" v="9" actId="478"/>
            <ac:spMkLst>
              <pc:docMk/>
              <pc:sldMasterMk cId="67817051" sldId="2147483663"/>
              <pc:sldLayoutMk cId="2969885374" sldId="2147483672"/>
              <ac:spMk id="6" creationId="{00000000-0000-0000-0000-000000000000}"/>
            </ac:spMkLst>
          </pc:spChg>
          <pc:spChg chg="del">
            <ac:chgData name="Barbara Schneeman" userId="2d8d90e4704ad2b3" providerId="LiveId" clId="{4D63696F-C8AE-5CA5-9744-DAFFCF225CF9}" dt="2025-10-14T17:35:50.030" v="8" actId="478"/>
            <ac:spMkLst>
              <pc:docMk/>
              <pc:sldMasterMk cId="67817051" sldId="2147483663"/>
              <pc:sldLayoutMk cId="2969885374" sldId="2147483672"/>
              <ac:spMk id="7" creationId="{00000000-0000-0000-0000-000000000000}"/>
            </ac:spMkLst>
          </pc:spChg>
          <pc:spChg chg="del">
            <ac:chgData name="Barbara Schneeman" userId="2d8d90e4704ad2b3" providerId="LiveId" clId="{4D63696F-C8AE-5CA5-9744-DAFFCF225CF9}" dt="2025-10-14T17:35:47.662" v="7" actId="478"/>
            <ac:spMkLst>
              <pc:docMk/>
              <pc:sldMasterMk cId="67817051" sldId="2147483663"/>
              <pc:sldLayoutMk cId="2969885374" sldId="2147483672"/>
              <ac:spMk id="8" creationId="{00000000-0000-0000-0000-000000000000}"/>
            </ac:spMkLst>
          </pc:spChg>
        </pc:sldLayoutChg>
        <pc:sldLayoutChg chg="delSp mod">
          <pc:chgData name="Barbara Schneeman" userId="2d8d90e4704ad2b3" providerId="LiveId" clId="{4D63696F-C8AE-5CA5-9744-DAFFCF225CF9}" dt="2025-10-14T17:36:14.576" v="13" actId="478"/>
          <pc:sldLayoutMkLst>
            <pc:docMk/>
            <pc:sldMasterMk cId="67817051" sldId="2147483663"/>
            <pc:sldLayoutMk cId="673535928" sldId="2147483673"/>
          </pc:sldLayoutMkLst>
          <pc:spChg chg="del">
            <ac:chgData name="Barbara Schneeman" userId="2d8d90e4704ad2b3" providerId="LiveId" clId="{4D63696F-C8AE-5CA5-9744-DAFFCF225CF9}" dt="2025-10-14T17:36:14.576" v="13" actId="478"/>
            <ac:spMkLst>
              <pc:docMk/>
              <pc:sldMasterMk cId="67817051" sldId="2147483663"/>
              <pc:sldLayoutMk cId="673535928" sldId="2147483673"/>
              <ac:spMk id="4" creationId="{00000000-0000-0000-0000-000000000000}"/>
            </ac:spMkLst>
          </pc:spChg>
          <pc:spChg chg="del">
            <ac:chgData name="Barbara Schneeman" userId="2d8d90e4704ad2b3" providerId="LiveId" clId="{4D63696F-C8AE-5CA5-9744-DAFFCF225CF9}" dt="2025-10-14T17:36:11.471" v="12" actId="478"/>
            <ac:spMkLst>
              <pc:docMk/>
              <pc:sldMasterMk cId="67817051" sldId="2147483663"/>
              <pc:sldLayoutMk cId="673535928" sldId="2147483673"/>
              <ac:spMk id="5" creationId="{00000000-0000-0000-0000-000000000000}"/>
            </ac:spMkLst>
          </pc:spChg>
          <pc:spChg chg="del">
            <ac:chgData name="Barbara Schneeman" userId="2d8d90e4704ad2b3" providerId="LiveId" clId="{4D63696F-C8AE-5CA5-9744-DAFFCF225CF9}" dt="2025-10-14T17:36:08.786" v="11" actId="478"/>
            <ac:spMkLst>
              <pc:docMk/>
              <pc:sldMasterMk cId="67817051" sldId="2147483663"/>
              <pc:sldLayoutMk cId="673535928" sldId="2147483673"/>
              <ac:spMk id="6" creationId="{00000000-0000-0000-0000-000000000000}"/>
            </ac:spMkLst>
          </pc:spChg>
        </pc:sldLayoutChg>
        <pc:sldLayoutChg chg="delSp mod">
          <pc:chgData name="Barbara Schneeman" userId="2d8d90e4704ad2b3" providerId="LiveId" clId="{4D63696F-C8AE-5CA5-9744-DAFFCF225CF9}" dt="2025-10-14T17:36:28.480" v="17" actId="478"/>
          <pc:sldLayoutMkLst>
            <pc:docMk/>
            <pc:sldMasterMk cId="67817051" sldId="2147483663"/>
            <pc:sldLayoutMk cId="744913019" sldId="2147483674"/>
          </pc:sldLayoutMkLst>
          <pc:spChg chg="del">
            <ac:chgData name="Barbara Schneeman" userId="2d8d90e4704ad2b3" providerId="LiveId" clId="{4D63696F-C8AE-5CA5-9744-DAFFCF225CF9}" dt="2025-10-14T17:36:28.480" v="17" actId="478"/>
            <ac:spMkLst>
              <pc:docMk/>
              <pc:sldMasterMk cId="67817051" sldId="2147483663"/>
              <pc:sldLayoutMk cId="744913019" sldId="2147483674"/>
              <ac:spMk id="4" creationId="{00000000-0000-0000-0000-000000000000}"/>
            </ac:spMkLst>
          </pc:spChg>
          <pc:spChg chg="del">
            <ac:chgData name="Barbara Schneeman" userId="2d8d90e4704ad2b3" providerId="LiveId" clId="{4D63696F-C8AE-5CA5-9744-DAFFCF225CF9}" dt="2025-10-14T17:36:25.436" v="16" actId="478"/>
            <ac:spMkLst>
              <pc:docMk/>
              <pc:sldMasterMk cId="67817051" sldId="2147483663"/>
              <pc:sldLayoutMk cId="744913019" sldId="2147483674"/>
              <ac:spMk id="5" creationId="{00000000-0000-0000-0000-000000000000}"/>
            </ac:spMkLst>
          </pc:spChg>
          <pc:spChg chg="del">
            <ac:chgData name="Barbara Schneeman" userId="2d8d90e4704ad2b3" providerId="LiveId" clId="{4D63696F-C8AE-5CA5-9744-DAFFCF225CF9}" dt="2025-10-14T17:36:23.050" v="15" actId="478"/>
            <ac:spMkLst>
              <pc:docMk/>
              <pc:sldMasterMk cId="67817051" sldId="2147483663"/>
              <pc:sldLayoutMk cId="744913019" sldId="2147483674"/>
              <ac:spMk id="6" creationId="{00000000-0000-0000-0000-000000000000}"/>
            </ac:spMkLst>
          </pc:spChg>
          <pc:spChg chg="del">
            <ac:chgData name="Barbara Schneeman" userId="2d8d90e4704ad2b3" providerId="LiveId" clId="{4D63696F-C8AE-5CA5-9744-DAFFCF225CF9}" dt="2025-10-14T17:36:21.246" v="14" actId="478"/>
            <ac:spMkLst>
              <pc:docMk/>
              <pc:sldMasterMk cId="67817051" sldId="2147483663"/>
              <pc:sldLayoutMk cId="744913019" sldId="2147483674"/>
              <ac:spMk id="7" creationId="{00000000-0000-0000-0000-000000000000}"/>
            </ac:spMkLst>
          </pc:spChg>
        </pc:sldLayoutChg>
        <pc:sldLayoutChg chg="delSp mod">
          <pc:chgData name="Barbara Schneeman" userId="2d8d90e4704ad2b3" providerId="LiveId" clId="{4D63696F-C8AE-5CA5-9744-DAFFCF225CF9}" dt="2025-10-14T17:36:43.466" v="20" actId="478"/>
          <pc:sldLayoutMkLst>
            <pc:docMk/>
            <pc:sldMasterMk cId="67817051" sldId="2147483663"/>
            <pc:sldLayoutMk cId="393910335" sldId="2147483676"/>
          </pc:sldLayoutMkLst>
          <pc:spChg chg="del">
            <ac:chgData name="Barbara Schneeman" userId="2d8d90e4704ad2b3" providerId="LiveId" clId="{4D63696F-C8AE-5CA5-9744-DAFFCF225CF9}" dt="2025-10-14T17:36:38.742" v="18" actId="478"/>
            <ac:spMkLst>
              <pc:docMk/>
              <pc:sldMasterMk cId="67817051" sldId="2147483663"/>
              <pc:sldLayoutMk cId="393910335" sldId="2147483676"/>
              <ac:spMk id="5" creationId="{00000000-0000-0000-0000-000000000000}"/>
            </ac:spMkLst>
          </pc:spChg>
          <pc:spChg chg="del">
            <ac:chgData name="Barbara Schneeman" userId="2d8d90e4704ad2b3" providerId="LiveId" clId="{4D63696F-C8AE-5CA5-9744-DAFFCF225CF9}" dt="2025-10-14T17:36:41.141" v="19" actId="478"/>
            <ac:spMkLst>
              <pc:docMk/>
              <pc:sldMasterMk cId="67817051" sldId="2147483663"/>
              <pc:sldLayoutMk cId="393910335" sldId="2147483676"/>
              <ac:spMk id="6" creationId="{00000000-0000-0000-0000-000000000000}"/>
            </ac:spMkLst>
          </pc:spChg>
          <pc:spChg chg="del">
            <ac:chgData name="Barbara Schneeman" userId="2d8d90e4704ad2b3" providerId="LiveId" clId="{4D63696F-C8AE-5CA5-9744-DAFFCF225CF9}" dt="2025-10-14T17:36:43.466" v="20" actId="478"/>
            <ac:spMkLst>
              <pc:docMk/>
              <pc:sldMasterMk cId="67817051" sldId="2147483663"/>
              <pc:sldLayoutMk cId="393910335" sldId="2147483676"/>
              <ac:spMk id="7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B7A53-143A-3C45-AB9B-A79F5831F3F0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0566E-9C0A-3148-971C-8A4A368E8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7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153F67"/>
              </a:buClr>
              <a:buNone/>
            </a:pPr>
            <a:endParaRPr lang="en-US" sz="12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2E01A-738C-4B96-B648-3A3EAB5227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257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40F03-A28D-6B46-A633-C2D457C1CA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64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0566E-9C0A-3148-971C-8A4A368E8C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82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0566E-9C0A-3148-971C-8A4A368E8C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6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3B5EEFF6-0CCD-C34D-990E-2A1D821F6677}" type="datetime1">
              <a:rPr lang="en-US" smtClean="0"/>
              <a:t>10/14/25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524000" y="6355080"/>
            <a:ext cx="697382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96404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7353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744913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9CBF2C5-1847-7D68-02E2-A2C8A3223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207009" cy="68736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77FDD-23B3-1215-0EA9-63121402E7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7624" y="1409223"/>
            <a:ext cx="11356571" cy="390200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rgbClr val="1740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SzPct val="90000"/>
              <a:buFont typeface="Courier New" panose="02070309020205020404" pitchFamily="49" charset="0"/>
              <a:buNone/>
              <a:defRPr b="0" i="0">
                <a:solidFill>
                  <a:srgbClr val="1740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 typeface="Wingdings" pitchFamily="2" charset="2"/>
              <a:buNone/>
              <a:defRPr b="0" i="0">
                <a:solidFill>
                  <a:srgbClr val="1740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1740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1740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C7BA9-D35F-08E6-352C-5E65E2A6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5613" y="6303185"/>
            <a:ext cx="7665535" cy="365125"/>
          </a:xfrm>
        </p:spPr>
        <p:txBody>
          <a:bodyPr/>
          <a:lstStyle>
            <a:lvl1pPr>
              <a:defRPr b="0" i="0">
                <a:solidFill>
                  <a:srgbClr val="1740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C98F0419-CEED-D389-D09A-29B2F51441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218" y="6176213"/>
            <a:ext cx="1005504" cy="63681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48B02A6-5243-C730-7641-1B14CCF5E0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7411" y="6143059"/>
            <a:ext cx="538422" cy="538422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7B3498CB-D026-41B8-8182-F5EC501266C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99432" y="6214820"/>
            <a:ext cx="591316" cy="405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C1BFA7-FD31-224E-6D16-9364A4CC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25" y="259393"/>
            <a:ext cx="11356570" cy="719658"/>
          </a:xfrm>
        </p:spPr>
        <p:txBody>
          <a:bodyPr>
            <a:normAutofit/>
          </a:bodyPr>
          <a:lstStyle>
            <a:lvl1pPr>
              <a:defRPr sz="3000" b="1" i="0">
                <a:solidFill>
                  <a:srgbClr val="1740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14D793A-9CF9-E2CF-0B99-F8987967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230188"/>
            <a:ext cx="689956" cy="365125"/>
          </a:xfrm>
        </p:spPr>
        <p:txBody>
          <a:bodyPr/>
          <a:lstStyle>
            <a:lvl1pPr algn="ctr">
              <a:defRPr b="1" i="0">
                <a:solidFill>
                  <a:srgbClr val="163F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881E51A-4BCB-7940-AD32-7A0C56DFD6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337B74-89CB-6855-6765-C05276AA1009}"/>
              </a:ext>
            </a:extLst>
          </p:cNvPr>
          <p:cNvCxnSpPr>
            <a:cxnSpLocks/>
          </p:cNvCxnSpPr>
          <p:nvPr userDrawn="1"/>
        </p:nvCxnSpPr>
        <p:spPr>
          <a:xfrm>
            <a:off x="397624" y="1170435"/>
            <a:ext cx="11335307" cy="0"/>
          </a:xfrm>
          <a:prstGeom prst="line">
            <a:avLst/>
          </a:prstGeom>
          <a:ln>
            <a:solidFill>
              <a:srgbClr val="163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435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9103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EDBD15-4A58-7C6B-6D0E-0EDA8A7228DC}"/>
              </a:ext>
            </a:extLst>
          </p:cNvPr>
          <p:cNvSpPr txBox="1"/>
          <p:nvPr userDrawn="1"/>
        </p:nvSpPr>
        <p:spPr>
          <a:xfrm>
            <a:off x="2471622" y="6432476"/>
            <a:ext cx="63064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WEB Regular Bold" panose="02000503040000020003" pitchFamily="2" charset="77"/>
              </a:rPr>
              <a:t>From Lunchbox to Lab: </a:t>
            </a:r>
            <a:r>
              <a:rPr lang="en-US" sz="1000" dirty="0">
                <a:latin typeface="WEB Regular Regular" panose="02000503040000020003" pitchFamily="2" charset="77"/>
              </a:rPr>
              <a:t>The Science Behind Processed Foods</a:t>
            </a:r>
            <a:endParaRPr lang="en-US" sz="1000" dirty="0">
              <a:solidFill>
                <a:srgbClr val="D96C01"/>
              </a:solidFill>
              <a:latin typeface="WEB Regular Regular" panose="02000503040000020003" pitchFamily="2" charset="77"/>
            </a:endParaRPr>
          </a:p>
        </p:txBody>
      </p:sp>
      <p:pic>
        <p:nvPicPr>
          <p:cNvPr id="7" name="Imagem 1" descr="Uma imagem com Gráficos, logótipo, Tipo de letra, design gráfico&#10;&#10;Os conteúdos gerados por IA podem estar incorretos.">
            <a:extLst>
              <a:ext uri="{FF2B5EF4-FFF2-40B4-BE49-F238E27FC236}">
                <a16:creationId xmlns:a16="http://schemas.microsoft.com/office/drawing/2014/main" id="{34AD451E-A2F6-E7AB-5EEC-C3BF67235F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1300" y="6432476"/>
            <a:ext cx="874597" cy="230832"/>
          </a:xfrm>
          <a:prstGeom prst="rect">
            <a:avLst/>
          </a:prstGeom>
        </p:spPr>
      </p:pic>
      <p:sp>
        <p:nvSpPr>
          <p:cNvPr id="9" name="Google Shape;162;p32">
            <a:extLst>
              <a:ext uri="{FF2B5EF4-FFF2-40B4-BE49-F238E27FC236}">
                <a16:creationId xmlns:a16="http://schemas.microsoft.com/office/drawing/2014/main" id="{F9CE044F-54BA-E400-B1AC-7D812BF814ED}"/>
              </a:ext>
            </a:extLst>
          </p:cNvPr>
          <p:cNvSpPr txBox="1">
            <a:spLocks/>
          </p:cNvSpPr>
          <p:nvPr userDrawn="1"/>
        </p:nvSpPr>
        <p:spPr>
          <a:xfrm flipH="1">
            <a:off x="8799985" y="6399261"/>
            <a:ext cx="1543663" cy="3215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PT" sz="1000" dirty="0">
                <a:solidFill>
                  <a:srgbClr val="004998"/>
                </a:solidFill>
                <a:latin typeface="WEB Regular Regular" panose="02000503040000020003" pitchFamily="2" charset="77"/>
                <a:cs typeface="Poppins" pitchFamily="2" charset="77"/>
              </a:rPr>
              <a:t>16</a:t>
            </a:r>
            <a:r>
              <a:rPr lang="pt-PT" sz="1000" baseline="30000" dirty="0">
                <a:solidFill>
                  <a:srgbClr val="004998"/>
                </a:solidFill>
                <a:latin typeface="WEB Regular Regular" panose="02000503040000020003" pitchFamily="2" charset="77"/>
                <a:cs typeface="Poppins" pitchFamily="2" charset="77"/>
              </a:rPr>
              <a:t>th</a:t>
            </a:r>
            <a:r>
              <a:rPr lang="pt-PT" sz="1000" dirty="0">
                <a:solidFill>
                  <a:srgbClr val="004998"/>
                </a:solidFill>
                <a:latin typeface="WEB Regular Regular" panose="02000503040000020003" pitchFamily="2" charset="77"/>
                <a:cs typeface="Poppins" pitchFamily="2" charset="77"/>
              </a:rPr>
              <a:t> </a:t>
            </a:r>
            <a:r>
              <a:rPr lang="pt-PT" sz="1000" dirty="0" err="1">
                <a:solidFill>
                  <a:srgbClr val="004998"/>
                </a:solidFill>
                <a:latin typeface="WEB Regular Regular" panose="02000503040000020003" pitchFamily="2" charset="77"/>
                <a:cs typeface="Poppins" pitchFamily="2" charset="77"/>
              </a:rPr>
              <a:t>October</a:t>
            </a:r>
            <a:r>
              <a:rPr lang="pt-PT" sz="1000" dirty="0">
                <a:solidFill>
                  <a:srgbClr val="004998"/>
                </a:solidFill>
                <a:latin typeface="WEB Regular Regular" panose="02000503040000020003" pitchFamily="2" charset="77"/>
                <a:cs typeface="Poppins" pitchFamily="2" charset="77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78850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8450CA-F16D-5240-6EB7-12E442F9F383}"/>
              </a:ext>
            </a:extLst>
          </p:cNvPr>
          <p:cNvSpPr txBox="1"/>
          <p:nvPr userDrawn="1"/>
        </p:nvSpPr>
        <p:spPr>
          <a:xfrm>
            <a:off x="2471622" y="6432476"/>
            <a:ext cx="63064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WEB Regular Bold" panose="02000503040000020003" pitchFamily="2" charset="77"/>
              </a:rPr>
              <a:t>From Lunchbox to Lab: </a:t>
            </a:r>
            <a:r>
              <a:rPr lang="en-US" sz="1000" dirty="0">
                <a:latin typeface="WEB Regular Regular" panose="02000503040000020003" pitchFamily="2" charset="77"/>
              </a:rPr>
              <a:t>The Science Behind Processed Foods</a:t>
            </a:r>
            <a:endParaRPr lang="en-US" sz="1000" dirty="0">
              <a:solidFill>
                <a:srgbClr val="D96C01"/>
              </a:solidFill>
              <a:latin typeface="WEB Regular Regular" panose="02000503040000020003" pitchFamily="2" charset="77"/>
            </a:endParaRPr>
          </a:p>
        </p:txBody>
      </p:sp>
      <p:pic>
        <p:nvPicPr>
          <p:cNvPr id="10" name="Imagem 1" descr="Uma imagem com Gráficos, logótipo, Tipo de letra, design gráfico&#10;&#10;Os conteúdos gerados por IA podem estar incorretos.">
            <a:extLst>
              <a:ext uri="{FF2B5EF4-FFF2-40B4-BE49-F238E27FC236}">
                <a16:creationId xmlns:a16="http://schemas.microsoft.com/office/drawing/2014/main" id="{8D6E6F10-2963-4DBE-FB4B-3F92E5E4B3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1300" y="6432476"/>
            <a:ext cx="874597" cy="230832"/>
          </a:xfrm>
          <a:prstGeom prst="rect">
            <a:avLst/>
          </a:prstGeom>
        </p:spPr>
      </p:pic>
      <p:sp>
        <p:nvSpPr>
          <p:cNvPr id="11" name="Google Shape;162;p32">
            <a:extLst>
              <a:ext uri="{FF2B5EF4-FFF2-40B4-BE49-F238E27FC236}">
                <a16:creationId xmlns:a16="http://schemas.microsoft.com/office/drawing/2014/main" id="{E5779C5B-7C68-1C5C-49C1-7BEAFA5613BC}"/>
              </a:ext>
            </a:extLst>
          </p:cNvPr>
          <p:cNvSpPr txBox="1">
            <a:spLocks/>
          </p:cNvSpPr>
          <p:nvPr userDrawn="1"/>
        </p:nvSpPr>
        <p:spPr>
          <a:xfrm flipH="1">
            <a:off x="8799985" y="6399261"/>
            <a:ext cx="1543663" cy="3215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PT" sz="1000" dirty="0">
                <a:solidFill>
                  <a:srgbClr val="004998"/>
                </a:solidFill>
                <a:latin typeface="WEB Regular Regular" panose="02000503040000020003" pitchFamily="2" charset="77"/>
                <a:cs typeface="Poppins" pitchFamily="2" charset="77"/>
              </a:rPr>
              <a:t>16</a:t>
            </a:r>
            <a:r>
              <a:rPr lang="pt-PT" sz="1000" baseline="30000" dirty="0">
                <a:solidFill>
                  <a:srgbClr val="004998"/>
                </a:solidFill>
                <a:latin typeface="WEB Regular Regular" panose="02000503040000020003" pitchFamily="2" charset="77"/>
                <a:cs typeface="Poppins" pitchFamily="2" charset="77"/>
              </a:rPr>
              <a:t>th</a:t>
            </a:r>
            <a:r>
              <a:rPr lang="pt-PT" sz="1000" dirty="0">
                <a:solidFill>
                  <a:srgbClr val="004998"/>
                </a:solidFill>
                <a:latin typeface="WEB Regular Regular" panose="02000503040000020003" pitchFamily="2" charset="77"/>
                <a:cs typeface="Poppins" pitchFamily="2" charset="77"/>
              </a:rPr>
              <a:t> </a:t>
            </a:r>
            <a:r>
              <a:rPr lang="pt-PT" sz="1000" dirty="0" err="1">
                <a:solidFill>
                  <a:srgbClr val="004998"/>
                </a:solidFill>
                <a:latin typeface="WEB Regular Regular" panose="02000503040000020003" pitchFamily="2" charset="77"/>
                <a:cs typeface="Poppins" pitchFamily="2" charset="77"/>
              </a:rPr>
              <a:t>October</a:t>
            </a:r>
            <a:r>
              <a:rPr lang="pt-PT" sz="1000" dirty="0">
                <a:solidFill>
                  <a:srgbClr val="004998"/>
                </a:solidFill>
                <a:latin typeface="WEB Regular Regular" panose="02000503040000020003" pitchFamily="2" charset="77"/>
                <a:cs typeface="Poppins" pitchFamily="2" charset="77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911466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9065CC-7AE2-560F-733E-E4CF923FF076}"/>
              </a:ext>
            </a:extLst>
          </p:cNvPr>
          <p:cNvSpPr txBox="1"/>
          <p:nvPr userDrawn="1"/>
        </p:nvSpPr>
        <p:spPr>
          <a:xfrm>
            <a:off x="2471622" y="6432476"/>
            <a:ext cx="63064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WEB Regular Bold" panose="02000503040000020003" pitchFamily="2" charset="77"/>
              </a:rPr>
              <a:t>From Lunchbox to Lab: </a:t>
            </a:r>
            <a:r>
              <a:rPr lang="en-US" sz="1000" dirty="0">
                <a:latin typeface="WEB Regular Regular" panose="02000503040000020003" pitchFamily="2" charset="77"/>
              </a:rPr>
              <a:t>The Science Behind Processed Foods</a:t>
            </a:r>
            <a:endParaRPr lang="en-US" sz="1000" dirty="0">
              <a:solidFill>
                <a:srgbClr val="D96C01"/>
              </a:solidFill>
              <a:latin typeface="WEB Regular Regular" panose="02000503040000020003" pitchFamily="2" charset="77"/>
            </a:endParaRPr>
          </a:p>
        </p:txBody>
      </p:sp>
      <p:pic>
        <p:nvPicPr>
          <p:cNvPr id="4" name="Imagem 1" descr="Uma imagem com Gráficos, logótipo, Tipo de letra, design gráfico&#10;&#10;Os conteúdos gerados por IA podem estar incorretos.">
            <a:extLst>
              <a:ext uri="{FF2B5EF4-FFF2-40B4-BE49-F238E27FC236}">
                <a16:creationId xmlns:a16="http://schemas.microsoft.com/office/drawing/2014/main" id="{5EE1DA40-0B28-AE12-07A2-7024F761C8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1300" y="6432476"/>
            <a:ext cx="874597" cy="230832"/>
          </a:xfrm>
          <a:prstGeom prst="rect">
            <a:avLst/>
          </a:prstGeom>
        </p:spPr>
      </p:pic>
      <p:sp>
        <p:nvSpPr>
          <p:cNvPr id="8" name="Google Shape;162;p32">
            <a:extLst>
              <a:ext uri="{FF2B5EF4-FFF2-40B4-BE49-F238E27FC236}">
                <a16:creationId xmlns:a16="http://schemas.microsoft.com/office/drawing/2014/main" id="{75BABDF2-C656-03FF-6031-5BEE6D1D0C2B}"/>
              </a:ext>
            </a:extLst>
          </p:cNvPr>
          <p:cNvSpPr txBox="1">
            <a:spLocks/>
          </p:cNvSpPr>
          <p:nvPr userDrawn="1"/>
        </p:nvSpPr>
        <p:spPr>
          <a:xfrm flipH="1">
            <a:off x="8799985" y="6399261"/>
            <a:ext cx="1543663" cy="3215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PT" sz="1000" dirty="0">
                <a:solidFill>
                  <a:srgbClr val="004998"/>
                </a:solidFill>
                <a:latin typeface="WEB Regular Regular" panose="02000503040000020003" pitchFamily="2" charset="77"/>
                <a:cs typeface="Poppins" pitchFamily="2" charset="77"/>
              </a:rPr>
              <a:t>16</a:t>
            </a:r>
            <a:r>
              <a:rPr lang="pt-PT" sz="1000" baseline="30000" dirty="0">
                <a:solidFill>
                  <a:srgbClr val="004998"/>
                </a:solidFill>
                <a:latin typeface="WEB Regular Regular" panose="02000503040000020003" pitchFamily="2" charset="77"/>
                <a:cs typeface="Poppins" pitchFamily="2" charset="77"/>
              </a:rPr>
              <a:t>th</a:t>
            </a:r>
            <a:r>
              <a:rPr lang="pt-PT" sz="1000" dirty="0">
                <a:solidFill>
                  <a:srgbClr val="004998"/>
                </a:solidFill>
                <a:latin typeface="WEB Regular Regular" panose="02000503040000020003" pitchFamily="2" charset="77"/>
                <a:cs typeface="Poppins" pitchFamily="2" charset="77"/>
              </a:rPr>
              <a:t> </a:t>
            </a:r>
            <a:r>
              <a:rPr lang="pt-PT" sz="1000" dirty="0" err="1">
                <a:solidFill>
                  <a:srgbClr val="004998"/>
                </a:solidFill>
                <a:latin typeface="WEB Regular Regular" panose="02000503040000020003" pitchFamily="2" charset="77"/>
                <a:cs typeface="Poppins" pitchFamily="2" charset="77"/>
              </a:rPr>
              <a:t>October</a:t>
            </a:r>
            <a:r>
              <a:rPr lang="pt-PT" sz="1000" dirty="0">
                <a:solidFill>
                  <a:srgbClr val="004998"/>
                </a:solidFill>
                <a:latin typeface="WEB Regular Regular" panose="02000503040000020003" pitchFamily="2" charset="77"/>
                <a:cs typeface="Poppins" pitchFamily="2" charset="77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86766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9C277F-2E83-9ADB-51C9-4632DE1AE64D}"/>
              </a:ext>
            </a:extLst>
          </p:cNvPr>
          <p:cNvSpPr txBox="1"/>
          <p:nvPr userDrawn="1"/>
        </p:nvSpPr>
        <p:spPr>
          <a:xfrm>
            <a:off x="2471622" y="6432476"/>
            <a:ext cx="63064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WEB Regular Bold" panose="02000503040000020003" pitchFamily="2" charset="77"/>
              </a:rPr>
              <a:t>From Lunchbox to Lab: </a:t>
            </a:r>
            <a:r>
              <a:rPr lang="en-US" sz="1000" dirty="0">
                <a:latin typeface="WEB Regular Regular" panose="02000503040000020003" pitchFamily="2" charset="77"/>
              </a:rPr>
              <a:t>The Science Behind Processed Foods</a:t>
            </a:r>
            <a:endParaRPr lang="en-US" sz="1000" dirty="0">
              <a:solidFill>
                <a:srgbClr val="D96C01"/>
              </a:solidFill>
              <a:latin typeface="WEB Regular Regular" panose="02000503040000020003" pitchFamily="2" charset="77"/>
            </a:endParaRPr>
          </a:p>
        </p:txBody>
      </p:sp>
      <p:pic>
        <p:nvPicPr>
          <p:cNvPr id="6" name="Imagem 1" descr="Uma imagem com Gráficos, logótipo, Tipo de letra, design gráfico&#10;&#10;Os conteúdos gerados por IA podem estar incorretos.">
            <a:extLst>
              <a:ext uri="{FF2B5EF4-FFF2-40B4-BE49-F238E27FC236}">
                <a16:creationId xmlns:a16="http://schemas.microsoft.com/office/drawing/2014/main" id="{7F48A39D-500D-824F-0B83-F4D718CA44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1300" y="6432476"/>
            <a:ext cx="874597" cy="230832"/>
          </a:xfrm>
          <a:prstGeom prst="rect">
            <a:avLst/>
          </a:prstGeom>
        </p:spPr>
      </p:pic>
      <p:sp>
        <p:nvSpPr>
          <p:cNvPr id="10" name="Google Shape;162;p32">
            <a:extLst>
              <a:ext uri="{FF2B5EF4-FFF2-40B4-BE49-F238E27FC236}">
                <a16:creationId xmlns:a16="http://schemas.microsoft.com/office/drawing/2014/main" id="{ABA55983-D08C-008E-6E3A-0022F2E5A998}"/>
              </a:ext>
            </a:extLst>
          </p:cNvPr>
          <p:cNvSpPr txBox="1">
            <a:spLocks/>
          </p:cNvSpPr>
          <p:nvPr userDrawn="1"/>
        </p:nvSpPr>
        <p:spPr>
          <a:xfrm flipH="1">
            <a:off x="8799985" y="6399261"/>
            <a:ext cx="1543663" cy="3215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PT" sz="1000" dirty="0">
                <a:solidFill>
                  <a:srgbClr val="004998"/>
                </a:solidFill>
                <a:latin typeface="WEB Regular Regular" panose="02000503040000020003" pitchFamily="2" charset="77"/>
                <a:cs typeface="Poppins" pitchFamily="2" charset="77"/>
              </a:rPr>
              <a:t>16</a:t>
            </a:r>
            <a:r>
              <a:rPr lang="pt-PT" sz="1000" baseline="30000" dirty="0">
                <a:solidFill>
                  <a:srgbClr val="004998"/>
                </a:solidFill>
                <a:latin typeface="WEB Regular Regular" panose="02000503040000020003" pitchFamily="2" charset="77"/>
                <a:cs typeface="Poppins" pitchFamily="2" charset="77"/>
              </a:rPr>
              <a:t>th</a:t>
            </a:r>
            <a:r>
              <a:rPr lang="pt-PT" sz="1000" dirty="0">
                <a:solidFill>
                  <a:srgbClr val="004998"/>
                </a:solidFill>
                <a:latin typeface="WEB Regular Regular" panose="02000503040000020003" pitchFamily="2" charset="77"/>
                <a:cs typeface="Poppins" pitchFamily="2" charset="77"/>
              </a:rPr>
              <a:t> </a:t>
            </a:r>
            <a:r>
              <a:rPr lang="pt-PT" sz="1000" dirty="0" err="1">
                <a:solidFill>
                  <a:srgbClr val="004998"/>
                </a:solidFill>
                <a:latin typeface="WEB Regular Regular" panose="02000503040000020003" pitchFamily="2" charset="77"/>
                <a:cs typeface="Poppins" pitchFamily="2" charset="77"/>
              </a:rPr>
              <a:t>October</a:t>
            </a:r>
            <a:r>
              <a:rPr lang="pt-PT" sz="1000" dirty="0">
                <a:solidFill>
                  <a:srgbClr val="004998"/>
                </a:solidFill>
                <a:latin typeface="WEB Regular Regular" panose="02000503040000020003" pitchFamily="2" charset="77"/>
                <a:cs typeface="Poppins" pitchFamily="2" charset="77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74607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821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74948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DA745-2F2D-C9CC-C552-9B0CD18C5148}"/>
              </a:ext>
            </a:extLst>
          </p:cNvPr>
          <p:cNvSpPr txBox="1"/>
          <p:nvPr userDrawn="1"/>
        </p:nvSpPr>
        <p:spPr>
          <a:xfrm>
            <a:off x="2471622" y="6432476"/>
            <a:ext cx="63064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WEB Regular Bold" panose="02000503040000020003" pitchFamily="2" charset="77"/>
              </a:rPr>
              <a:t>From Lunchbox to Lab: </a:t>
            </a:r>
            <a:r>
              <a:rPr lang="en-US" sz="1000" dirty="0">
                <a:latin typeface="WEB Regular Regular" panose="02000503040000020003" pitchFamily="2" charset="77"/>
              </a:rPr>
              <a:t>The Science Behind Processed Foods</a:t>
            </a:r>
            <a:endParaRPr lang="en-US" sz="1000" dirty="0">
              <a:solidFill>
                <a:srgbClr val="D96C01"/>
              </a:solidFill>
              <a:latin typeface="WEB Regular Regular" panose="02000503040000020003" pitchFamily="2" charset="77"/>
            </a:endParaRPr>
          </a:p>
        </p:txBody>
      </p:sp>
      <p:pic>
        <p:nvPicPr>
          <p:cNvPr id="11" name="Imagem 1" descr="Uma imagem com Gráficos, logótipo, Tipo de letra, design gráfico&#10;&#10;Os conteúdos gerados por IA podem estar incorretos.">
            <a:extLst>
              <a:ext uri="{FF2B5EF4-FFF2-40B4-BE49-F238E27FC236}">
                <a16:creationId xmlns:a16="http://schemas.microsoft.com/office/drawing/2014/main" id="{DA4A7773-D05A-B873-238E-7A83EFF145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1300" y="6432476"/>
            <a:ext cx="874597" cy="230832"/>
          </a:xfrm>
          <a:prstGeom prst="rect">
            <a:avLst/>
          </a:prstGeom>
        </p:spPr>
      </p:pic>
      <p:sp>
        <p:nvSpPr>
          <p:cNvPr id="13" name="Google Shape;162;p32">
            <a:extLst>
              <a:ext uri="{FF2B5EF4-FFF2-40B4-BE49-F238E27FC236}">
                <a16:creationId xmlns:a16="http://schemas.microsoft.com/office/drawing/2014/main" id="{0A2A8190-F0E3-06EA-A1E1-4B0AF5948F80}"/>
              </a:ext>
            </a:extLst>
          </p:cNvPr>
          <p:cNvSpPr txBox="1">
            <a:spLocks/>
          </p:cNvSpPr>
          <p:nvPr userDrawn="1"/>
        </p:nvSpPr>
        <p:spPr>
          <a:xfrm flipH="1">
            <a:off x="8799985" y="6399261"/>
            <a:ext cx="1543663" cy="3215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PT" sz="1000" dirty="0">
                <a:solidFill>
                  <a:srgbClr val="004998"/>
                </a:solidFill>
                <a:latin typeface="WEB Regular Regular" panose="02000503040000020003" pitchFamily="2" charset="77"/>
                <a:cs typeface="Poppins" pitchFamily="2" charset="77"/>
              </a:rPr>
              <a:t>16</a:t>
            </a:r>
            <a:r>
              <a:rPr lang="pt-PT" sz="1000" baseline="30000" dirty="0">
                <a:solidFill>
                  <a:srgbClr val="004998"/>
                </a:solidFill>
                <a:latin typeface="WEB Regular Regular" panose="02000503040000020003" pitchFamily="2" charset="77"/>
                <a:cs typeface="Poppins" pitchFamily="2" charset="77"/>
              </a:rPr>
              <a:t>th</a:t>
            </a:r>
            <a:r>
              <a:rPr lang="pt-PT" sz="1000" dirty="0">
                <a:solidFill>
                  <a:srgbClr val="004998"/>
                </a:solidFill>
                <a:latin typeface="WEB Regular Regular" panose="02000503040000020003" pitchFamily="2" charset="77"/>
                <a:cs typeface="Poppins" pitchFamily="2" charset="77"/>
              </a:rPr>
              <a:t> </a:t>
            </a:r>
            <a:r>
              <a:rPr lang="pt-PT" sz="1000" dirty="0" err="1">
                <a:solidFill>
                  <a:srgbClr val="004998"/>
                </a:solidFill>
                <a:latin typeface="WEB Regular Regular" panose="02000503040000020003" pitchFamily="2" charset="77"/>
                <a:cs typeface="Poppins" pitchFamily="2" charset="77"/>
              </a:rPr>
              <a:t>October</a:t>
            </a:r>
            <a:r>
              <a:rPr lang="pt-PT" sz="1000" dirty="0">
                <a:solidFill>
                  <a:srgbClr val="004998"/>
                </a:solidFill>
                <a:latin typeface="WEB Regular Regular" panose="02000503040000020003" pitchFamily="2" charset="77"/>
                <a:cs typeface="Poppins" pitchFamily="2" charset="77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410605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969885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1BDFCB-615A-9E44-A0FC-0D374B67DF13}" type="datetime1">
              <a:rPr lang="en-US" smtClean="0"/>
              <a:t>10/14/25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15EBB67-12A2-2748-9EFF-D41C92ACEAC6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6781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7B0F6-8A50-85A6-B473-A931FCA2A8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Formulation and Processing in </a:t>
            </a:r>
            <a:br>
              <a:rPr lang="en-US" dirty="0"/>
            </a:br>
            <a:r>
              <a:rPr lang="en-US" dirty="0"/>
              <a:t>Food-Based Dietary Guidelines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C35ED-55F4-BD8B-1638-E653E7CB74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Barbara Schneeman Ph.D.</a:t>
            </a:r>
          </a:p>
          <a:p>
            <a:r>
              <a:rPr lang="en-US" dirty="0"/>
              <a:t>Professor Emerita, UC Davis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A7D75-462B-02C6-8CEB-F194596C44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F15EBB67-12A2-2748-9EFF-D41C92ACEAC6}" type="slidenum">
              <a:rPr lang="en-US" smtClean="0"/>
              <a:t>1</a:t>
            </a:fld>
            <a:endParaRPr lang="en-US"/>
          </a:p>
        </p:txBody>
      </p:sp>
      <p:pic>
        <p:nvPicPr>
          <p:cNvPr id="5" name="Imagem 11" descr="Uma imagem com texto, símbolo&#10;&#10;Descrição gerada automaticamente">
            <a:extLst>
              <a:ext uri="{FF2B5EF4-FFF2-40B4-BE49-F238E27FC236}">
                <a16:creationId xmlns:a16="http://schemas.microsoft.com/office/drawing/2014/main" id="{39B5F18F-6E86-6766-D9C0-0CB9546EBE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t="4918" r="59655" b="4918"/>
          <a:stretch/>
        </p:blipFill>
        <p:spPr>
          <a:xfrm>
            <a:off x="6924729" y="857250"/>
            <a:ext cx="5154976" cy="5143500"/>
          </a:xfrm>
          <a:prstGeom prst="rect">
            <a:avLst/>
          </a:prstGeom>
        </p:spPr>
      </p:pic>
      <p:pic>
        <p:nvPicPr>
          <p:cNvPr id="6" name="Imagem 2" descr="Uma imagem com Gráficos, logótipo, Tipo de letra, design gráfico&#10;&#10;Os conteúdos gerados por IA podem estar incorretos.">
            <a:extLst>
              <a:ext uri="{FF2B5EF4-FFF2-40B4-BE49-F238E27FC236}">
                <a16:creationId xmlns:a16="http://schemas.microsoft.com/office/drawing/2014/main" id="{08C06B03-679F-8F75-C1FA-AD95320D9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925" y="1328512"/>
            <a:ext cx="3069288" cy="8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9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8DA602-6FE6-1E32-AF26-447B39599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77" y="724113"/>
            <a:ext cx="3861815" cy="17190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 Guidelines for Development of Recommendations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01A2AC-0BA3-FAE5-2C61-8C2F8841EE1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43352" y="2709460"/>
            <a:ext cx="3661664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Use of the GRADE process for systematic reviews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Evaluation of strength of evidence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Criteria to consider in moving from evidence to recommendations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4681155-038A-7B6A-D44B-20DDC10351B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267801" y="-95545"/>
            <a:ext cx="5728676" cy="742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97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50CFE-0926-8547-A0D2-E1AEEE8B9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6A606D-15D6-1192-B9B7-A8BA54016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needed for development of FBDG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A58D16-EBA0-6004-E6A9-0F981D9DA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7200" y="4267199"/>
            <a:ext cx="9042400" cy="1627163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-Food classification </a:t>
            </a:r>
            <a:r>
              <a:rPr lang="en-US" sz="2400"/>
              <a:t>systems need to </a:t>
            </a:r>
            <a:r>
              <a:rPr lang="en-US" sz="2400" dirty="0"/>
              <a:t>consider the types of evidence required for development of food-based dietary guidelines.</a:t>
            </a:r>
          </a:p>
          <a:p>
            <a:pPr algn="l"/>
            <a:r>
              <a:rPr lang="en-US" sz="2400" dirty="0"/>
              <a:t>-Such evidence has traditionally focused on formulation and emerging evidence suggests the need to consider processing.</a:t>
            </a:r>
          </a:p>
          <a:p>
            <a:pPr algn="l"/>
            <a:endParaRPr lang="en-US" sz="2400" dirty="0"/>
          </a:p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0921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8D691-9E40-F15A-6677-9126AF4BF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Formulation and processing are distinct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A7EEA-2D45-01E6-80F1-9ED0544BDC9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sz="2800" b="1" dirty="0"/>
              <a:t>Formulation:</a:t>
            </a:r>
            <a:r>
              <a:rPr lang="en-GB" sz="2800" dirty="0"/>
              <a:t> “Systematic selection of relative quantities of ingredients for a food product”</a:t>
            </a:r>
            <a:endParaRPr lang="en-US" sz="2800" dirty="0"/>
          </a:p>
          <a:p>
            <a:pPr marL="0" indent="0" fontAlgn="base">
              <a:buNone/>
            </a:pPr>
            <a:endParaRPr lang="en-US" sz="2800" dirty="0"/>
          </a:p>
          <a:p>
            <a:pPr fontAlgn="base"/>
            <a:r>
              <a:rPr lang="en-GB" sz="2800" b="1" dirty="0"/>
              <a:t>Processing:</a:t>
            </a:r>
            <a:r>
              <a:rPr lang="en-GB" sz="2800" dirty="0"/>
              <a:t>  “Treatment of a food material to achieve a desired effect” 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7DA12F-0E48-82A1-805B-C5537647D538}"/>
              </a:ext>
            </a:extLst>
          </p:cNvPr>
          <p:cNvSpPr txBox="1"/>
          <p:nvPr/>
        </p:nvSpPr>
        <p:spPr>
          <a:xfrm>
            <a:off x="6950555" y="4010527"/>
            <a:ext cx="4631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Definitions from the </a:t>
            </a:r>
            <a:r>
              <a:rPr lang="en-US" sz="2400" dirty="0" err="1"/>
              <a:t>IUFoST</a:t>
            </a:r>
            <a:r>
              <a:rPr lang="en-US" sz="2400" dirty="0"/>
              <a:t> report</a:t>
            </a:r>
          </a:p>
        </p:txBody>
      </p:sp>
    </p:spTree>
    <p:extLst>
      <p:ext uri="{BB962C8B-B14F-4D97-AF65-F5344CB8AC3E}">
        <p14:creationId xmlns:p14="http://schemas.microsoft.com/office/powerpoint/2010/main" val="2863544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DA735-ED31-D2A9-4C25-8665625EF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FE050-4469-4E33-4CFA-DBEC824BD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IUFoST</a:t>
            </a:r>
            <a:r>
              <a:rPr lang="en-US" dirty="0"/>
              <a:t> approach to evaluate formulation and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2A929-7073-8174-F263-879D8EBE032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43388" y="1429385"/>
            <a:ext cx="10515600" cy="3589523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GB" b="1" dirty="0"/>
              <a:t>Formulation:</a:t>
            </a:r>
            <a:r>
              <a:rPr lang="en-GB" dirty="0"/>
              <a:t> “Systematic selection of relative quantities of ingredients for a food product”</a:t>
            </a:r>
          </a:p>
          <a:p>
            <a:pPr lvl="1" fontAlgn="base"/>
            <a:r>
              <a:rPr lang="en-GB" dirty="0"/>
              <a:t>Evaluation of formulation is determined by the nutrient profile of ingredients in the </a:t>
            </a:r>
            <a:r>
              <a:rPr lang="en-GB"/>
              <a:t>food product </a:t>
            </a:r>
            <a:r>
              <a:rPr lang="en-GB" dirty="0"/>
              <a:t>For nutritive value, the Task force used the Nutrient Rich Food Index (NRF) based on 9 recommended nutrients and 3 nutrients to limit. *</a:t>
            </a:r>
            <a:endParaRPr lang="en-US" sz="2400" dirty="0"/>
          </a:p>
          <a:p>
            <a:pPr fontAlgn="base"/>
            <a:r>
              <a:rPr lang="en-GB" b="1" dirty="0"/>
              <a:t>Processing:</a:t>
            </a:r>
            <a:r>
              <a:rPr lang="en-GB" dirty="0"/>
              <a:t>  “Treatment of a food material to achieve a desired effect” </a:t>
            </a:r>
          </a:p>
          <a:p>
            <a:pPr lvl="1" fontAlgn="base"/>
            <a:r>
              <a:rPr lang="en-US" dirty="0"/>
              <a:t>Evaluation of processing is determined by the change in the nutritive value due to the processing treatment </a:t>
            </a:r>
          </a:p>
          <a:p>
            <a:pPr fontAlgn="base"/>
            <a:r>
              <a:rPr lang="en-US" sz="2800" dirty="0"/>
              <a:t>The Task Force examined formulation and processing in relation to nutritive value. However, the approach can be adapted to other parameters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4EB14C-2756-1AF2-F300-D7DD82A1A6AB}"/>
              </a:ext>
            </a:extLst>
          </p:cNvPr>
          <p:cNvSpPr txBox="1"/>
          <p:nvPr/>
        </p:nvSpPr>
        <p:spPr>
          <a:xfrm>
            <a:off x="643388" y="5305293"/>
            <a:ext cx="10125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*Recommended nutrients: protein, dietary fiber, vitamin A, vitamin C, calcium, iron, potassium &amp; magnesium</a:t>
            </a:r>
          </a:p>
          <a:p>
            <a:r>
              <a:rPr lang="en-US" dirty="0"/>
              <a:t>Nutrients to Limit: added sugars, saturated fatty acids, sodium (Drewnowski 2010)</a:t>
            </a:r>
          </a:p>
        </p:txBody>
      </p:sp>
    </p:spTree>
    <p:extLst>
      <p:ext uri="{BB962C8B-B14F-4D97-AF65-F5344CB8AC3E}">
        <p14:creationId xmlns:p14="http://schemas.microsoft.com/office/powerpoint/2010/main" val="2703926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E29F-D134-6871-8378-A2B8CAD5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0507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Formulation and processing can have positive or negative effects on nutritive value of food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A61F1-A4E5-CF73-F4BA-D87D95ABB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514640"/>
            <a:ext cx="4488869" cy="6858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Formulation is based on </a:t>
            </a:r>
            <a:r>
              <a:rPr lang="en-US" u="sng" dirty="0">
                <a:solidFill>
                  <a:schemeClr val="accent2">
                    <a:lumMod val="50000"/>
                  </a:schemeClr>
                </a:solidFill>
              </a:rPr>
              <a:t>ingredients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eg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The NRF Score </a:t>
            </a:r>
            <a:endParaRPr lang="en-US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0760E-328C-B1B2-9E6A-E96FE81195F3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5659395" y="1308662"/>
            <a:ext cx="5695993" cy="823912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Processing is based on </a:t>
            </a:r>
            <a:r>
              <a:rPr lang="en-US" u="sng" dirty="0">
                <a:solidFill>
                  <a:schemeClr val="accent2">
                    <a:lumMod val="50000"/>
                  </a:schemeClr>
                </a:solidFill>
              </a:rPr>
              <a:t>treatment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eg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Δ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NRF Score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AA689-1604-CC5A-05DC-20CD2B18CB3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765813" y="2319542"/>
            <a:ext cx="4288266" cy="3684588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Formulation of food products can result in products that help achieve healthful dietary patterns or that should be limited in a healthful dietary pattern (e.g. sources of sodium, saturated fats, added sugars).</a:t>
            </a:r>
          </a:p>
          <a:p>
            <a:pPr marL="274320" lvl="1" indent="0">
              <a:spcBef>
                <a:spcPts val="0"/>
              </a:spcBef>
              <a:buNone/>
            </a:pP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5EF7B-919A-1B19-0336-1A2E30C83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72897" y="2181689"/>
            <a:ext cx="5782491" cy="368458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Processing of food products can improve, have no effect, or reduce the nutritional properties of the product.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Certain types of processing are essential to convert raw products into safe, edible foods.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Processing of foods can occur at the household level, in food service establishments, and within industries preparing packaged foods.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60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6386E-733A-D4B8-E9F8-278E4A75E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Points of Classification </a:t>
            </a:r>
            <a:r>
              <a:rPr lang="en-US" dirty="0"/>
              <a:t>(POC)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9949BEF-BB3F-FAEB-ED13-39C1D470670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609600" y="1774044"/>
            <a:ext cx="10972800" cy="4566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78E60F-C32A-F84F-62CF-8F8702A0A177}"/>
              </a:ext>
            </a:extLst>
          </p:cNvPr>
          <p:cNvSpPr txBox="1"/>
          <p:nvPr/>
        </p:nvSpPr>
        <p:spPr>
          <a:xfrm>
            <a:off x="8665319" y="6356350"/>
            <a:ext cx="2917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From </a:t>
            </a:r>
            <a:r>
              <a:rPr lang="en-US" sz="2000" dirty="0" err="1"/>
              <a:t>IUFoST</a:t>
            </a:r>
            <a:r>
              <a:rPr lang="en-US" sz="2000" dirty="0"/>
              <a:t> report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3E8FCA-E383-6AD2-A0E4-6823B2CA02EF}"/>
              </a:ext>
            </a:extLst>
          </p:cNvPr>
          <p:cNvSpPr txBox="1"/>
          <p:nvPr/>
        </p:nvSpPr>
        <p:spPr>
          <a:xfrm>
            <a:off x="4555958" y="1208428"/>
            <a:ext cx="2513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Point of Purchase (POP)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418266F-D370-639F-AEE9-956D552B8544}"/>
              </a:ext>
            </a:extLst>
          </p:cNvPr>
          <p:cNvCxnSpPr>
            <a:cxnSpLocks/>
          </p:cNvCxnSpPr>
          <p:nvPr/>
        </p:nvCxnSpPr>
        <p:spPr>
          <a:xfrm>
            <a:off x="5566611" y="1577760"/>
            <a:ext cx="0" cy="2231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898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1DAD109-EC29-ABB9-4BE7-91ABAB9B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to Classification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0AB729-DE8D-CCAC-0B30-925BC796B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083" y="1171074"/>
            <a:ext cx="5386917" cy="685800"/>
          </a:xfrm>
        </p:spPr>
        <p:txBody>
          <a:bodyPr/>
          <a:lstStyle/>
          <a:p>
            <a:r>
              <a:rPr lang="en-US" dirty="0" err="1"/>
              <a:t>IUFoST</a:t>
            </a:r>
            <a:r>
              <a:rPr lang="en-US" dirty="0"/>
              <a:t> Classification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AA1698C-D55A-E70F-F1DD-2E6436F7E079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en-US" dirty="0"/>
              <a:t>Classifications that only consider properties at Point of Purchase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EF8004-3AA2-2757-8040-396739C17CD9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Definable food components, e.g. Nutrient Rich Food Index (NRF)</a:t>
            </a:r>
          </a:p>
          <a:p>
            <a:r>
              <a:rPr lang="en-US" dirty="0"/>
              <a:t>Measured at point of purchase and prior to processing</a:t>
            </a:r>
          </a:p>
          <a:p>
            <a:r>
              <a:rPr lang="en-US" dirty="0"/>
              <a:t>Characterizes nutrient value related to formulation and </a:t>
            </a:r>
            <a:r>
              <a:rPr lang="en-US" i="1" dirty="0"/>
              <a:t>change</a:t>
            </a:r>
            <a:r>
              <a:rPr lang="en-US" dirty="0"/>
              <a:t> in nutrient value due to processing</a:t>
            </a:r>
          </a:p>
          <a:p>
            <a:r>
              <a:rPr lang="en-US" dirty="0"/>
              <a:t>Can be adapted to other properties of food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B0ED65-89C2-78A2-5F1C-F4DB59B070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Specific components related to food ingredients and processing are not well-characterized.</a:t>
            </a:r>
          </a:p>
          <a:p>
            <a:r>
              <a:rPr lang="en-US" dirty="0"/>
              <a:t>Generalized association with risk of chronic disease, often explained by formulation</a:t>
            </a:r>
          </a:p>
          <a:p>
            <a:r>
              <a:rPr lang="en-US" dirty="0"/>
              <a:t>Changes due to processing not measured directly.</a:t>
            </a:r>
          </a:p>
        </p:txBody>
      </p:sp>
    </p:spTree>
    <p:extLst>
      <p:ext uri="{BB962C8B-B14F-4D97-AF65-F5344CB8AC3E}">
        <p14:creationId xmlns:p14="http://schemas.microsoft.com/office/powerpoint/2010/main" val="2977610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1D120-023E-9AD9-F213-5ED5D2153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formulation and processing be used in food-based dietary guidelines (FBDG)?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43E0D-8EC4-2E97-5A2F-2BB414088E5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199" y="1363578"/>
            <a:ext cx="10535653" cy="4992771"/>
          </a:xfrm>
        </p:spPr>
        <p:txBody>
          <a:bodyPr>
            <a:normAutofit/>
          </a:bodyPr>
          <a:lstStyle/>
          <a:p>
            <a:r>
              <a:rPr lang="en-US" dirty="0"/>
              <a:t>Most FBDGs incorporate recommendations for healthful dietary patterns that are based on </a:t>
            </a:r>
            <a:r>
              <a:rPr lang="en-US" b="1" dirty="0"/>
              <a:t>formulation</a:t>
            </a:r>
            <a:r>
              <a:rPr lang="en-US" dirty="0"/>
              <a:t> of food products.</a:t>
            </a:r>
          </a:p>
          <a:p>
            <a:pPr lvl="1"/>
            <a:r>
              <a:rPr lang="en-US" dirty="0"/>
              <a:t>Characterizes the contribution of ingredients to nutrient value of foods </a:t>
            </a:r>
          </a:p>
          <a:p>
            <a:pPr lvl="1"/>
            <a:r>
              <a:rPr lang="en-US" dirty="0"/>
              <a:t>Determines if foods are nutrient dense or energy dense.</a:t>
            </a:r>
          </a:p>
          <a:p>
            <a:pPr lvl="1"/>
            <a:r>
              <a:rPr lang="en-US" dirty="0"/>
              <a:t>Evidence based on formulation is used in policy decisions, such as food labelling</a:t>
            </a:r>
          </a:p>
          <a:p>
            <a:r>
              <a:rPr lang="en-US" dirty="0"/>
              <a:t>The impact of </a:t>
            </a:r>
            <a:r>
              <a:rPr lang="en-US" b="1" dirty="0"/>
              <a:t>processing technology </a:t>
            </a:r>
            <a:r>
              <a:rPr lang="en-US" dirty="0"/>
              <a:t>on healthful dietary patterns is an emerging area of research.</a:t>
            </a:r>
          </a:p>
          <a:p>
            <a:pPr lvl="1"/>
            <a:r>
              <a:rPr lang="en-US" dirty="0"/>
              <a:t>This research requires collaboration across disciplines to assure that current processing technology is understood and not mis-characterized as formulation.</a:t>
            </a:r>
          </a:p>
          <a:p>
            <a:pPr lvl="1"/>
            <a:r>
              <a:rPr lang="en-US" dirty="0"/>
              <a:t>Research on the effects of processing are needed to incorporate recommendations in food-based dietary guidelines and to improve processing technology.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6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4EFBB-E2D7-511A-70FE-99A296672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FDB9C08-B949-C7B8-C87B-46DF86B88C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400" y="-7508"/>
            <a:ext cx="7178483" cy="1322887"/>
          </a:xfrm>
        </p:spPr>
        <p:txBody>
          <a:bodyPr vert="horz" lIns="90488" tIns="44450" rIns="90488" bIns="44450" rtlCol="0">
            <a:normAutofit/>
          </a:bodyPr>
          <a:lstStyle/>
          <a:p>
            <a:r>
              <a:rPr lang="en-US" dirty="0"/>
              <a:t>Importance of Food-Based Dietary Guidelines (FBDG) 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196FC2E-57E8-5BF8-F86B-EAD94F9049B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69088" y="1483095"/>
            <a:ext cx="7459579" cy="4210506"/>
          </a:xfrm>
        </p:spPr>
        <p:txBody>
          <a:bodyPr vert="horz" lIns="90488" tIns="44450" rIns="90488" bIns="44450" rtlCol="0">
            <a:normAutofit lnSpcReduction="10000"/>
          </a:bodyPr>
          <a:lstStyle/>
          <a:p>
            <a:r>
              <a:rPr lang="en-US" sz="2400" dirty="0"/>
              <a:t>Focus on relevant public health issues related to diet</a:t>
            </a:r>
          </a:p>
          <a:p>
            <a:r>
              <a:rPr lang="en-US" sz="2400" dirty="0"/>
              <a:t>Recognize social, economic, agricultural, and environmental aspects of foods and eating patterns</a:t>
            </a:r>
          </a:p>
          <a:p>
            <a:r>
              <a:rPr lang="en-US" sz="2400" dirty="0"/>
              <a:t>Reflect food patterns rather than numeric goals</a:t>
            </a:r>
          </a:p>
          <a:p>
            <a:r>
              <a:rPr lang="en-US" sz="2400" dirty="0"/>
              <a:t>Positive and encourage enjoyment of appropriate dietary intakes.</a:t>
            </a:r>
          </a:p>
          <a:p>
            <a:r>
              <a:rPr lang="en-US" sz="2400" dirty="0"/>
              <a:t>Identifying various dietary patterns can be consistent with good health.</a:t>
            </a:r>
          </a:p>
          <a:p>
            <a:r>
              <a:rPr lang="en-US" sz="2400" dirty="0"/>
              <a:t>Utilize a systematic process to develop science-based FBDG</a:t>
            </a:r>
          </a:p>
          <a:p>
            <a:r>
              <a:rPr lang="en-US" sz="2400" dirty="0"/>
              <a:t>Creates a common framework for policy development</a:t>
            </a:r>
          </a:p>
        </p:txBody>
      </p:sp>
      <p:pic>
        <p:nvPicPr>
          <p:cNvPr id="6" name="Picture 2" descr="C:\DOCUME~1\boschnee\LOCALS~1\Temp\~AUT0000.bmp">
            <a:extLst>
              <a:ext uri="{FF2B5EF4-FFF2-40B4-BE49-F238E27FC236}">
                <a16:creationId xmlns:a16="http://schemas.microsoft.com/office/drawing/2014/main" id="{6EE8DAF9-7F95-B553-C1D6-BB8718C76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093123" y="828180"/>
            <a:ext cx="3521122" cy="5190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718705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F1A85-AA20-BC2D-8BD8-1DBF42175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71397CC-DDAF-AD5B-EE3B-1A47303FB7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400" y="-7508"/>
            <a:ext cx="7178483" cy="1322887"/>
          </a:xfrm>
        </p:spPr>
        <p:txBody>
          <a:bodyPr vert="horz" lIns="90488" tIns="44450" rIns="90488" bIns="44450" rtlCol="0">
            <a:normAutofit/>
          </a:bodyPr>
          <a:lstStyle/>
          <a:p>
            <a:r>
              <a:rPr lang="en-US" dirty="0"/>
              <a:t>Importance of Food-Based Dietary Guidelines (FBDG) 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6E682D6-D529-4595-5257-9F6CF2B8957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69088" y="1483095"/>
            <a:ext cx="7459579" cy="4210506"/>
          </a:xfrm>
        </p:spPr>
        <p:txBody>
          <a:bodyPr vert="horz" lIns="90488" tIns="44450" rIns="90488" bIns="44450" rtlCol="0">
            <a:normAutofit lnSpcReduction="10000"/>
          </a:bodyPr>
          <a:lstStyle/>
          <a:p>
            <a:r>
              <a:rPr lang="en-US" sz="2400" dirty="0"/>
              <a:t>Focus on relevant public health issues related to diet</a:t>
            </a:r>
          </a:p>
          <a:p>
            <a:r>
              <a:rPr lang="en-US" sz="2400" dirty="0"/>
              <a:t>Recognize social, economic, agricultural, and environmental aspects of foods and eating patterns</a:t>
            </a:r>
          </a:p>
          <a:p>
            <a:r>
              <a:rPr lang="en-US" sz="2400" dirty="0"/>
              <a:t>Reflect food patterns rather than numeric goals</a:t>
            </a:r>
          </a:p>
          <a:p>
            <a:r>
              <a:rPr lang="en-US" sz="2400" dirty="0"/>
              <a:t>Positive and encourage enjoyment of appropriate dietary intakes.</a:t>
            </a:r>
          </a:p>
          <a:p>
            <a:r>
              <a:rPr lang="en-US" sz="2400" dirty="0"/>
              <a:t>Identifying various dietary patterns can be consistent with good health.</a:t>
            </a:r>
          </a:p>
          <a:p>
            <a:r>
              <a:rPr lang="en-US" sz="2400" dirty="0"/>
              <a:t>Utilize a systematic process to develop science-based FBDG</a:t>
            </a:r>
          </a:p>
          <a:p>
            <a:r>
              <a:rPr lang="en-US" sz="2400" dirty="0"/>
              <a:t>Creates a common framework for policy development</a:t>
            </a:r>
          </a:p>
        </p:txBody>
      </p:sp>
      <p:pic>
        <p:nvPicPr>
          <p:cNvPr id="6" name="Picture 2" descr="C:\DOCUME~1\boschnee\LOCALS~1\Temp\~AUT0000.bmp">
            <a:extLst>
              <a:ext uri="{FF2B5EF4-FFF2-40B4-BE49-F238E27FC236}">
                <a16:creationId xmlns:a16="http://schemas.microsoft.com/office/drawing/2014/main" id="{A26427E0-662F-B93D-8AAD-6D4AA90AE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093123" y="828180"/>
            <a:ext cx="3521122" cy="5190127"/>
          </a:xfrm>
          <a:prstGeom prst="rect">
            <a:avLst/>
          </a:prstGeom>
          <a:noFill/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F841BDB-C042-5748-6408-F10B6CD9EB41}"/>
              </a:ext>
            </a:extLst>
          </p:cNvPr>
          <p:cNvSpPr/>
          <p:nvPr/>
        </p:nvSpPr>
        <p:spPr>
          <a:xfrm>
            <a:off x="283494" y="4519632"/>
            <a:ext cx="7178484" cy="710279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754933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C8D16A-6DAF-9841-8962-A1F356810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1876926"/>
          </a:xfrm>
        </p:spPr>
        <p:txBody>
          <a:bodyPr>
            <a:normAutofit/>
          </a:bodyPr>
          <a:lstStyle/>
          <a:p>
            <a:r>
              <a:rPr lang="en-US" sz="2400" dirty="0"/>
              <a:t>Relevance of Dietary Patterns in Food-Based Dietary Guidelines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31E939-577A-424D-88D6-CC1BBF87E7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66784" y="6370320"/>
            <a:ext cx="2641600" cy="365760"/>
          </a:xfrm>
        </p:spPr>
        <p:txBody>
          <a:bodyPr/>
          <a:lstStyle/>
          <a:p>
            <a:endParaRPr lang="en-US" altLang="x-none" dirty="0"/>
          </a:p>
        </p:txBody>
      </p:sp>
      <p:pic>
        <p:nvPicPr>
          <p:cNvPr id="8" name="Picture 1" descr="page52image2210438176">
            <a:extLst>
              <a:ext uri="{FF2B5EF4-FFF2-40B4-BE49-F238E27FC236}">
                <a16:creationId xmlns:a16="http://schemas.microsoft.com/office/drawing/2014/main" id="{50118BB7-6D84-2644-8134-96417F67675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005" y="148056"/>
            <a:ext cx="7300205" cy="620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479575-CA98-CAA2-32B4-53E74F28826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432800" y="3429000"/>
            <a:ext cx="3352800" cy="2633664"/>
          </a:xfrm>
        </p:spPr>
        <p:txBody>
          <a:bodyPr/>
          <a:lstStyle/>
          <a:p>
            <a:r>
              <a:rPr lang="en-US" dirty="0"/>
              <a:t>Based on the report from the 2020 Dietary Guidelines Advisory Committee.</a:t>
            </a:r>
          </a:p>
        </p:txBody>
      </p:sp>
    </p:spTree>
    <p:extLst>
      <p:ext uri="{BB962C8B-B14F-4D97-AF65-F5344CB8AC3E}">
        <p14:creationId xmlns:p14="http://schemas.microsoft.com/office/powerpoint/2010/main" val="121957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4F0A85-03A1-9828-B6AA-AE8C0FF75D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formulation and processing be used in food-based dietary guidelines (FBDG)?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93D57C-8DC5-D0C0-8176-B3B961E5A9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/>
              <a:t>What is the nature of the evidence used to develop FBDG?</a:t>
            </a:r>
          </a:p>
        </p:txBody>
      </p:sp>
    </p:spTree>
    <p:extLst>
      <p:ext uri="{BB962C8B-B14F-4D97-AF65-F5344CB8AC3E}">
        <p14:creationId xmlns:p14="http://schemas.microsoft.com/office/powerpoint/2010/main" val="3318451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78F1C-D547-3691-3027-ED2AC21B0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1E457E-3A04-620A-748C-A61786145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What is the nature of the evidence used to develop FBDG?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AB93B7-3567-64AA-373A-CB420884A8A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358432"/>
            <a:ext cx="5388864" cy="4937760"/>
          </a:xfrm>
        </p:spPr>
        <p:txBody>
          <a:bodyPr/>
          <a:lstStyle/>
          <a:p>
            <a:r>
              <a:rPr lang="en-US" dirty="0"/>
              <a:t>Example of process used to update the Dietary Guidelines for Americans every 5 years.</a:t>
            </a:r>
          </a:p>
          <a:p>
            <a:pPr lvl="1"/>
            <a:r>
              <a:rPr lang="en-US" dirty="0"/>
              <a:t>Scientific report from the Dietary Guidelines Advisory Committee is developed in response to questions from the federal government.</a:t>
            </a:r>
          </a:p>
          <a:p>
            <a:pPr lvl="1"/>
            <a:r>
              <a:rPr lang="en-US" dirty="0"/>
              <a:t>What methods are used to evaluate evidence?</a:t>
            </a:r>
          </a:p>
        </p:txBody>
      </p:sp>
      <p:pic>
        <p:nvPicPr>
          <p:cNvPr id="8" name="Content Placeholder 19">
            <a:extLst>
              <a:ext uri="{FF2B5EF4-FFF2-40B4-BE49-F238E27FC236}">
                <a16:creationId xmlns:a16="http://schemas.microsoft.com/office/drawing/2014/main" id="{A05D7AB3-C5F9-A322-63F0-F59E87BBCC6C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8786096" y="1143000"/>
            <a:ext cx="2651925" cy="3420911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91CD40-D274-8666-C40C-F368FCDB3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780" y="2566271"/>
            <a:ext cx="2604237" cy="35906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0968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0BE46-3362-4DF3-87BE-2671E28E1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24" y="259393"/>
            <a:ext cx="11578475" cy="8661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Dietary Guidelines for Americans: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	Approaches to Examine the Evidence</a:t>
            </a:r>
          </a:p>
        </p:txBody>
      </p:sp>
      <p:pic>
        <p:nvPicPr>
          <p:cNvPr id="2052" name="Picture 4" descr="Graph Icon">
            <a:extLst>
              <a:ext uri="{FF2B5EF4-FFF2-40B4-BE49-F238E27FC236}">
                <a16:creationId xmlns:a16="http://schemas.microsoft.com/office/drawing/2014/main" id="{8C7EABAC-BE53-481A-9674-75D1992AD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66" y="2880739"/>
            <a:ext cx="1403350" cy="14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7646D7-1098-40D3-AE19-32B630ED210C}"/>
              </a:ext>
            </a:extLst>
          </p:cNvPr>
          <p:cNvSpPr txBox="1"/>
          <p:nvPr/>
        </p:nvSpPr>
        <p:spPr>
          <a:xfrm>
            <a:off x="2340813" y="3243860"/>
            <a:ext cx="9403354" cy="9848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74067"/>
                </a:solidFill>
                <a:effectLst/>
                <a:uLnTx/>
                <a:uFillTx/>
                <a:ea typeface="+mn-ea"/>
                <a:cs typeface="+mn-cs"/>
              </a:rPr>
              <a:t>Data Analysis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74067"/>
                </a:solidFill>
                <a:effectLst/>
                <a:uLnTx/>
                <a:uFillTx/>
                <a:ea typeface="+mn-ea"/>
                <a:cs typeface="+mn-cs"/>
              </a:rPr>
              <a:t>Analyses of national data sets to describe the current health and dietary intakes of the population across life stages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74067"/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solidFill>
                <a:srgbClr val="174067"/>
              </a:solidFill>
              <a:effectLst/>
              <a:uLnTx/>
              <a:uFillTx/>
              <a:cs typeface="Arial"/>
            </a:endParaRPr>
          </a:p>
        </p:txBody>
      </p:sp>
      <p:pic>
        <p:nvPicPr>
          <p:cNvPr id="2054" name="Picture 6" descr="Computer Icon">
            <a:extLst>
              <a:ext uri="{FF2B5EF4-FFF2-40B4-BE49-F238E27FC236}">
                <a16:creationId xmlns:a16="http://schemas.microsoft.com/office/drawing/2014/main" id="{1DE0320B-00E1-40B7-BC75-8764083F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460032"/>
            <a:ext cx="1403350" cy="14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1883F1D-0115-477F-A2CC-506150079DE3}"/>
              </a:ext>
            </a:extLst>
          </p:cNvPr>
          <p:cNvSpPr txBox="1"/>
          <p:nvPr/>
        </p:nvSpPr>
        <p:spPr>
          <a:xfrm>
            <a:off x="2364873" y="4692120"/>
            <a:ext cx="9379294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63F66"/>
                </a:solidFill>
                <a:effectLst/>
                <a:uLnTx/>
                <a:uFillTx/>
                <a:ea typeface="+mn-ea"/>
                <a:cs typeface="+mn-cs"/>
              </a:rPr>
              <a:t>Food Pattern Modeling</a:t>
            </a:r>
          </a:p>
          <a:p>
            <a:pPr>
              <a:defRPr/>
            </a:pPr>
            <a:r>
              <a:rPr lang="en-US" dirty="0">
                <a:solidFill>
                  <a:srgbClr val="174067"/>
                </a:solidFill>
                <a:ea typeface="+mn-lt"/>
                <a:cs typeface="+mn-lt"/>
              </a:rPr>
              <a:t>Food pattern modeling is a way to evaluate how dietary adjustments can meet nutritional goals. These food pattern modeling analyses inform the development of healthful dietary patterns for the population.</a:t>
            </a:r>
            <a:endParaRPr lang="en-US" sz="2000" dirty="0">
              <a:solidFill>
                <a:srgbClr val="174067"/>
              </a:solidFill>
              <a:ea typeface="+mn-lt"/>
              <a:cs typeface="+mn-lt"/>
            </a:endParaRPr>
          </a:p>
        </p:txBody>
      </p:sp>
      <p:pic>
        <p:nvPicPr>
          <p:cNvPr id="2050" name="Picture 2" descr="Papers Icon">
            <a:extLst>
              <a:ext uri="{FF2B5EF4-FFF2-40B4-BE49-F238E27FC236}">
                <a16:creationId xmlns:a16="http://schemas.microsoft.com/office/drawing/2014/main" id="{02931901-79F8-47B5-B6A3-FE15E9245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7" y="1301446"/>
            <a:ext cx="1403350" cy="14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A176D40-A839-4B59-9E8A-B9B383819509}"/>
              </a:ext>
            </a:extLst>
          </p:cNvPr>
          <p:cNvSpPr txBox="1"/>
          <p:nvPr/>
        </p:nvSpPr>
        <p:spPr>
          <a:xfrm>
            <a:off x="2330786" y="1549378"/>
            <a:ext cx="9413381" cy="9848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63F66"/>
                </a:solidFill>
                <a:effectLst/>
                <a:uLnTx/>
                <a:uFillTx/>
                <a:ea typeface="+mn-ea"/>
                <a:cs typeface="+mn-cs"/>
              </a:rPr>
              <a:t>Systematic Reviews</a:t>
            </a:r>
          </a:p>
          <a:p>
            <a:pPr lvl="0">
              <a:defRPr/>
            </a:pPr>
            <a:r>
              <a:rPr lang="en-US" dirty="0">
                <a:solidFill>
                  <a:srgbClr val="163F66"/>
                </a:solidFill>
              </a:rPr>
              <a:t>Protocol-driven methods to search for, evaluate, synthesize, and grade the strength of the eligible body of evidence focused on relationships between diet and health outcomes.</a:t>
            </a:r>
            <a:endParaRPr lang="en-US" b="0" i="0" u="none" strike="noStrike" kern="1200" cap="none" spc="0" normalizeH="0" baseline="0" noProof="0" dirty="0">
              <a:ln>
                <a:noFill/>
              </a:ln>
              <a:solidFill>
                <a:srgbClr val="163F66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41954-45AE-7888-5EA4-F9B6D109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37EE20-926B-31BE-971E-B0952246A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of Ultra Processed Foods by the 2025 DGAC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EE2F6-D9FF-90C1-5EA0-11CF43F62D1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 to the DGAC:  What is the relationship between consumption of dietary patterns with varying amounts of ultra-processed foods and growth, body composition, and risk of obesity?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83B67-67B5-4918-BFDF-D24AA502D0FA}"/>
              </a:ext>
            </a:extLst>
          </p:cNvPr>
          <p:cNvSpPr txBox="1"/>
          <p:nvPr/>
        </p:nvSpPr>
        <p:spPr>
          <a:xfrm>
            <a:off x="5543449" y="6010414"/>
            <a:ext cx="66485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DGAC refers to the Dietary Guidelines Advisory Committee;</a:t>
            </a:r>
          </a:p>
          <a:p>
            <a:r>
              <a:rPr lang="en-US" sz="2000" dirty="0"/>
              <a:t>Report is at </a:t>
            </a:r>
            <a:r>
              <a:rPr lang="en-US" b="1" dirty="0"/>
              <a:t>https://</a:t>
            </a:r>
            <a:r>
              <a:rPr lang="en-US" b="1" dirty="0" err="1"/>
              <a:t>doi.org</a:t>
            </a:r>
            <a:r>
              <a:rPr lang="en-US" b="1" dirty="0"/>
              <a:t>/10.52570/DGAC2025 </a:t>
            </a:r>
            <a:endParaRPr lang="en-US" dirty="0"/>
          </a:p>
          <a:p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3883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30A88-3E4E-69EF-D56E-D15D8DCC9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6A52D5-297F-4D76-0A7D-3A83CFAF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of Ultra Processed Foods by the 2025 DGAC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EDFCE6-8FB2-1E34-A791-B488E820D38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 to the DGAC:  What is the relationship between consumption of dietary patterns with varying amounts of ultra-processed foods and growth, body composition, and risk of obesity?</a:t>
            </a:r>
          </a:p>
          <a:p>
            <a:r>
              <a:rPr lang="en-US" dirty="0"/>
              <a:t>For Infants and young children, individuals during pregnancy and postpartum: Grade not assignable</a:t>
            </a:r>
          </a:p>
          <a:p>
            <a:pPr lvl="1"/>
            <a:r>
              <a:rPr lang="en-US" dirty="0"/>
              <a:t>Concerns with consistency and directness of the evidence or not enough evidence.</a:t>
            </a:r>
          </a:p>
          <a:p>
            <a:r>
              <a:rPr lang="en-US" dirty="0"/>
              <a:t>For Children and Adolescents,  Adults and Older Adults : Grade is Limited</a:t>
            </a:r>
          </a:p>
          <a:p>
            <a:pPr lvl="1"/>
            <a:r>
              <a:rPr lang="en-US" dirty="0"/>
              <a:t>Inconsistency among definitions, need for more rigorous definition</a:t>
            </a:r>
          </a:p>
          <a:p>
            <a:r>
              <a:rPr lang="en-US" dirty="0"/>
              <a:t>Recommend future consideration if more rigorous definition is developed; consider other health outcomes.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2F19E8-1901-F34A-CAAA-B85E6185A141}"/>
              </a:ext>
            </a:extLst>
          </p:cNvPr>
          <p:cNvSpPr txBox="1"/>
          <p:nvPr/>
        </p:nvSpPr>
        <p:spPr>
          <a:xfrm>
            <a:off x="5543449" y="6010414"/>
            <a:ext cx="66485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DGAC refers to the Dietary Guidelines Advisory Committee;</a:t>
            </a:r>
          </a:p>
          <a:p>
            <a:r>
              <a:rPr lang="en-US" sz="2000" dirty="0"/>
              <a:t>Report is at </a:t>
            </a:r>
            <a:r>
              <a:rPr lang="en-US" b="1" dirty="0"/>
              <a:t>https://</a:t>
            </a:r>
            <a:r>
              <a:rPr lang="en-US" b="1" dirty="0" err="1"/>
              <a:t>doi.org</a:t>
            </a:r>
            <a:r>
              <a:rPr lang="en-US" b="1" dirty="0"/>
              <a:t>/10.52570/DGAC2025 </a:t>
            </a:r>
            <a:endParaRPr lang="en-US" dirty="0"/>
          </a:p>
          <a:p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0447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 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 Origin" id="{0D6CF7AC-49E4-8445-820A-41E91593FA14}" vid="{26F14F6A-5F15-7F42-A9F2-019941A466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 Origin</Template>
  <TotalTime>7774</TotalTime>
  <Words>1194</Words>
  <Application>Microsoft Macintosh PowerPoint</Application>
  <PresentationFormat>Widescreen</PresentationFormat>
  <Paragraphs>102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Aptos</vt:lpstr>
      <vt:lpstr>Arial</vt:lpstr>
      <vt:lpstr>Bookman Old Style</vt:lpstr>
      <vt:lpstr>Calibri</vt:lpstr>
      <vt:lpstr>Courier New</vt:lpstr>
      <vt:lpstr>Gill Sans MT</vt:lpstr>
      <vt:lpstr>Source Sans Pro</vt:lpstr>
      <vt:lpstr>Symbol</vt:lpstr>
      <vt:lpstr>WEB Regular Bold</vt:lpstr>
      <vt:lpstr>WEB Regular Regular</vt:lpstr>
      <vt:lpstr>Wingdings</vt:lpstr>
      <vt:lpstr>Wingdings 3</vt:lpstr>
      <vt:lpstr>Theme1 Origin</vt:lpstr>
      <vt:lpstr>Using Formulation and Processing in  Food-Based Dietary Guidelines</vt:lpstr>
      <vt:lpstr>Importance of Food-Based Dietary Guidelines (FBDG) </vt:lpstr>
      <vt:lpstr>Importance of Food-Based Dietary Guidelines (FBDG) </vt:lpstr>
      <vt:lpstr>Relevance of Dietary Patterns in Food-Based Dietary Guidelines</vt:lpstr>
      <vt:lpstr>How can formulation and processing be used in food-based dietary guidelines (FBDG)? </vt:lpstr>
      <vt:lpstr> What is the nature of the evidence used to develop FBDG?</vt:lpstr>
      <vt:lpstr>Dietary Guidelines for Americans:   Approaches to Examine the Evidence</vt:lpstr>
      <vt:lpstr>Review of Ultra Processed Foods by the 2025 DGAC</vt:lpstr>
      <vt:lpstr>Review of Ultra Processed Foods by the 2025 DGAC</vt:lpstr>
      <vt:lpstr>WHO Guidelines for Development of Recommendations</vt:lpstr>
      <vt:lpstr>Evidence needed for development of FBDG</vt:lpstr>
      <vt:lpstr>Formulation and processing are distinct</vt:lpstr>
      <vt:lpstr>IUFoST approach to evaluate formulation and processing</vt:lpstr>
      <vt:lpstr>Formulation and processing can have positive or negative effects on nutritive value of food</vt:lpstr>
      <vt:lpstr>Defining Points of Classification (POC)</vt:lpstr>
      <vt:lpstr>Approach to Classification</vt:lpstr>
      <vt:lpstr>How can formulation and processing be used in food-based dietary guidelines (FBDG)?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Barbara Schneeman</dc:creator>
  <cp:keywords/>
  <dc:description/>
  <cp:lastModifiedBy>Barbara Schneeman</cp:lastModifiedBy>
  <cp:revision>7</cp:revision>
  <cp:lastPrinted>2025-10-03T14:47:23Z</cp:lastPrinted>
  <dcterms:created xsi:type="dcterms:W3CDTF">2025-08-06T15:20:11Z</dcterms:created>
  <dcterms:modified xsi:type="dcterms:W3CDTF">2025-10-14T17:39:33Z</dcterms:modified>
  <cp:category/>
</cp:coreProperties>
</file>