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9" r:id="rId2"/>
    <p:sldId id="3768" r:id="rId3"/>
    <p:sldId id="3749" r:id="rId4"/>
    <p:sldId id="3698" r:id="rId5"/>
    <p:sldId id="3696" r:id="rId6"/>
    <p:sldId id="3772" r:id="rId7"/>
    <p:sldId id="3704" r:id="rId8"/>
    <p:sldId id="3773" r:id="rId9"/>
    <p:sldId id="3766" r:id="rId10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2FF"/>
    <a:srgbClr val="00B052"/>
    <a:srgbClr val="7F3F00"/>
    <a:srgbClr val="00FF00"/>
    <a:srgbClr val="FFDB00"/>
    <a:srgbClr val="68D884"/>
    <a:srgbClr val="00791D"/>
    <a:srgbClr val="037948"/>
    <a:srgbClr val="008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5"/>
    <p:restoredTop sz="94665"/>
  </p:normalViewPr>
  <p:slideViewPr>
    <p:cSldViewPr snapToGrid="0">
      <p:cViewPr>
        <p:scale>
          <a:sx n="95" d="100"/>
          <a:sy n="95" d="100"/>
        </p:scale>
        <p:origin x="832" y="728"/>
      </p:cViewPr>
      <p:guideLst/>
    </p:cSldViewPr>
  </p:slid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00A8B-7A9E-7B42-887C-871AD071628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55EF3-8701-8B4C-944F-83B2DB9DA3E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437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55EF3-8701-8B4C-944F-83B2DB9DA3E8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7385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32B6B-59B0-AE5C-532E-F2C1E5E97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3B9A2D-E21F-1DA4-ECC7-37936D5B3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FA6D1C-7091-1B13-D02D-745D8C2E2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1AFD2-F698-47A2-08E1-5EEA0A621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FA460-80AF-EF41-8422-5436BF0AC606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7076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B7C1B-598F-7C55-FAEC-B3CDE2677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D96CB5-25EC-0FC6-AC00-F011E391E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6366A-98AD-65EF-CFE8-311CB123B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But how to quantify processing impact on the NV (expressed by NRF?? … &gt; balance equations &gt; NRF (for F) and Delta NRF (for 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88D23-D196-C489-B0EB-DF8F79884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B6E83-17AF-DE49-AF5C-EAAFC2C37F4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0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en-CH" dirty="0"/>
              <a:t>raphical representation (2D-F &amp; P impact diagramm on NV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B2FE0-4D88-DE4E-A806-143543A3C20E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647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B6E83-17AF-DE49-AF5C-EAAFC2C37F4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85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7E0C2-ED2A-41A5-0AF6-E40F1A61D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CA359F-F78F-505E-6366-FDEC07820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0B455-3EE5-9FC3-7AF5-AF8D9C888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3E22-099A-B50A-E922-C68B3C05C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B6E83-17AF-DE49-AF5C-EAAFC2C37F4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602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807D0-6081-C89F-18B8-1E1F7CAB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6436BB-B269-9DA1-2505-5BED9614C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7B898B-15FB-C41A-9431-CFBBF5619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C0577-C0E5-4DEC-B14E-F27B587EB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B2FE0-4D88-DE4E-A806-143543A3C20E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1007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6CBCF-47DA-F9CB-67B8-06EA58E0F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36E51C-3BC4-3104-1957-0FC056BD4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F48B7-6E74-89EA-0DC1-19C9696BA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0CB20-D487-33FD-940F-7FC7C4D78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FA460-80AF-EF41-8422-5436BF0AC606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64877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580DD-2301-65B1-0C70-A7E9ADF86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CBFFC9-2EC6-8708-EAD8-4EE545103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2E5A25-3A40-8831-57A6-6A411F03E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B75CD-33CA-CB63-3438-3678B03A05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FA460-80AF-EF41-8422-5436BF0AC606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3914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82EC-94B7-CEB6-DB35-E9A23AA90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FE0F7-ADF9-2123-BEB3-2B6B75A9D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5FF54-5798-2CCB-1AC6-7D83E959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3529-CAA8-AA49-9EBB-5D2B3290E22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60527-A2E1-A8B5-5737-9EA7E9A5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51FE8-D6AD-0C76-FD8B-DC6A317E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59A8-091A-0541-910B-174BB690B7F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0351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8392-2F0D-A133-9B74-E47851F5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EA98E-63EA-AE13-001F-E3B248A0B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147CC-74B6-B5C7-FAAA-21A11401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3529-CAA8-AA49-9EBB-5D2B3290E22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D7F96-B4C6-4F41-C5EC-F357D0EC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89E2A-7E10-F6E4-F576-1B97BAFB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59A8-091A-0541-910B-174BB690B7F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1413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2E7B2-0FDA-104D-E305-5FDC6E62C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6298B-F231-CA33-85D0-CD5EFCFEF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8D80E-B0E5-457A-EB83-D77A63FC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3529-CAA8-AA49-9EBB-5D2B3290E22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1BB56-96E4-9290-8529-83BF82F2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C5EAB-FABF-E27B-FF05-3DE0FEE2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59A8-091A-0541-910B-174BB690B7F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4571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2EED-FB5A-53F6-A18A-88AE9F40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16B07-3E7D-AC32-B904-43ACA875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0E94-23E3-A0EF-8528-BE812D38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3529-CAA8-AA49-9EBB-5D2B3290E22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33746-F591-3CDD-39D3-BDF45FB6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44A4F-BF1C-C2DF-AB36-39CCC95E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59A8-091A-0541-910B-174BB690B7F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0320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8147-1093-0DA3-1F98-668DC54A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E74F8-E65A-F33A-3762-98E4DCA5C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DA674-DFB4-D097-8E0A-BBDEDE9E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3529-CAA8-AA49-9EBB-5D2B3290E22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18740-598B-E514-658F-1FA0C8B6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89B99-FF06-31AA-B0D4-93022DFE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59A8-091A-0541-910B-174BB690B7F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9477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BD4C-6E68-557C-B597-B9289716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26431-2FBB-CBB1-4CC9-9CFD66CD0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65C5E-41C7-F7B6-B8E5-E0AD803FC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9C7EA-96DE-21A6-6483-9CC517F8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3529-CAA8-AA49-9EBB-5D2B3290E22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23105-6A21-E589-F3F8-A23D598F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7EF8D-BC36-3E42-3CDA-9A81C98B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59A8-091A-0541-910B-174BB690B7F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239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CE5C-9E27-E840-D6C3-7877EE7C5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6D8CC-417B-DE1A-48BE-140605CE8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98668-256E-110D-E5E2-6E82CDDE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B742E-78B7-36EE-546F-FA611B21B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8E111-E2BE-DD4F-1B71-53B9EB122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FD5D3-C45D-6FE4-B0BB-3C2EA587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3529-CAA8-AA49-9EBB-5D2B3290E22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0D8E7-231B-B0ED-D0D1-3ED69019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70685-E5D7-0D1F-9F48-7D67935E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59A8-091A-0541-910B-174BB690B7F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40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61CC-54B6-3D90-E24B-2B2F2F67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D8CA7-8660-2806-093F-8C74A7CE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3529-CAA8-AA49-9EBB-5D2B3290E22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83879-5FAA-7B4C-B8BC-5C50D0B6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392BB-E15C-636B-2F64-8F3E5348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59A8-091A-0541-910B-174BB690B7F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5418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62796-E2D3-D9CC-0F9C-3890F9B9B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3529-CAA8-AA49-9EBB-5D2B3290E22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9DF97-B8B3-13B6-29EF-2274189E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622E-032D-838A-9464-D9FDBB22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59A8-091A-0541-910B-174BB690B7F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028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C3B7-011B-1110-FA8F-9D5F307B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EB42-8830-A043-D5EA-1CE44569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E575F-2D94-AE31-A64F-51DB5337A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89943-D235-CD66-75E8-4B31616B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3529-CAA8-AA49-9EBB-5D2B3290E22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0B1D0-0434-0CE9-34C4-47B01410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35ADE-2357-7BD0-EC8D-C77EEC50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59A8-091A-0541-910B-174BB690B7F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3162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4CA73-638A-991D-186D-A4E59FBD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447A2-6EBD-A06D-C6B9-B1FF78CA3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26018-31E5-59D5-75E1-66EB66945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630AC-001D-BF1F-DE96-B2596FD6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3529-CAA8-AA49-9EBB-5D2B3290E22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7E154-5F69-E786-5C86-FC9096BC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B5C21-DDF2-3623-3FD9-AABAEC43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59A8-091A-0541-910B-174BB690B7F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24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0330E-961C-3E6C-E919-95A2FF55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4654D-C40A-CD8B-8A14-770908924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3D647-79DB-0EEC-7FA1-353F5283E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33529-CAA8-AA49-9EBB-5D2B3290E221}" type="datetimeFigureOut">
              <a:rPr lang="en-CH" smtClean="0"/>
              <a:t>14.10.2025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92023-F90A-70DF-BEB6-3B2A15002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B87A7-2CB5-E020-3913-CB4550035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F459A8-091A-0541-910B-174BB690B7F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843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38-025-00395-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12192000" cy="3440875"/>
            <a:chOff x="0" y="0"/>
            <a:chExt cx="21640800" cy="54864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2662" t="36710" r="458" b="24133"/>
            <a:stretch>
              <a:fillRect/>
            </a:stretch>
          </p:blipFill>
          <p:spPr>
            <a:xfrm>
              <a:off x="0" y="0"/>
              <a:ext cx="21640800" cy="54864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0" y="6045200"/>
            <a:ext cx="12192000" cy="812800"/>
            <a:chOff x="0" y="0"/>
            <a:chExt cx="4816593" cy="3211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321106"/>
            </a:xfrm>
            <a:custGeom>
              <a:avLst/>
              <a:gdLst/>
              <a:ahLst/>
              <a:cxnLst/>
              <a:rect l="l" t="t" r="r" b="b"/>
              <a:pathLst>
                <a:path w="4816592" h="321106">
                  <a:moveTo>
                    <a:pt x="0" y="0"/>
                  </a:moveTo>
                  <a:lnTo>
                    <a:pt x="4816592" y="0"/>
                  </a:lnTo>
                  <a:lnTo>
                    <a:pt x="4816592" y="321106"/>
                  </a:lnTo>
                  <a:lnTo>
                    <a:pt x="0" y="321106"/>
                  </a:lnTo>
                  <a:close/>
                </a:path>
              </a:pathLst>
            </a:custGeom>
            <a:solidFill>
              <a:srgbClr val="03023E"/>
            </a:solidFill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816593" cy="3592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53428" y="6288408"/>
            <a:ext cx="377549" cy="326385"/>
          </a:xfrm>
          <a:custGeom>
            <a:avLst/>
            <a:gdLst/>
            <a:ahLst/>
            <a:cxnLst/>
            <a:rect l="l" t="t" r="r" b="b"/>
            <a:pathLst>
              <a:path w="566323" h="489578">
                <a:moveTo>
                  <a:pt x="0" y="0"/>
                </a:moveTo>
                <a:lnTo>
                  <a:pt x="566323" y="0"/>
                </a:lnTo>
                <a:lnTo>
                  <a:pt x="566323" y="489578"/>
                </a:lnTo>
                <a:lnTo>
                  <a:pt x="0" y="489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080" t="-46300" r="-31520" b="-42945"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15" name="Freeform 15"/>
          <p:cNvSpPr/>
          <p:nvPr/>
        </p:nvSpPr>
        <p:spPr>
          <a:xfrm>
            <a:off x="150047" y="6292859"/>
            <a:ext cx="711191" cy="317483"/>
          </a:xfrm>
          <a:custGeom>
            <a:avLst/>
            <a:gdLst/>
            <a:ahLst/>
            <a:cxnLst/>
            <a:rect l="l" t="t" r="r" b="b"/>
            <a:pathLst>
              <a:path w="1066786" h="476225">
                <a:moveTo>
                  <a:pt x="0" y="0"/>
                </a:moveTo>
                <a:lnTo>
                  <a:pt x="1066786" y="0"/>
                </a:lnTo>
                <a:lnTo>
                  <a:pt x="1066786" y="476224"/>
                </a:lnTo>
                <a:lnTo>
                  <a:pt x="0" y="4762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18" name="TextBox 18"/>
          <p:cNvSpPr txBox="1"/>
          <p:nvPr/>
        </p:nvSpPr>
        <p:spPr>
          <a:xfrm>
            <a:off x="1498102" y="6372974"/>
            <a:ext cx="9413054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99"/>
              </a:lnSpc>
            </a:pPr>
            <a:r>
              <a:rPr lang="en-US" sz="11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R</a:t>
            </a:r>
            <a:r>
              <a:rPr lang="en-US" sz="1100" b="1" dirty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edefining Food Processing:</a:t>
            </a:r>
            <a:r>
              <a:rPr lang="en-US" sz="11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Critical Interventions Enabling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Food</a:t>
            </a:r>
            <a:r>
              <a:rPr lang="en-US" sz="11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Security, Supporting Consumer Needs and Sustainability of Global Food Systems  </a:t>
            </a:r>
          </a:p>
        </p:txBody>
      </p:sp>
      <p:sp>
        <p:nvSpPr>
          <p:cNvPr id="20" name="Freeform 20"/>
          <p:cNvSpPr/>
          <p:nvPr/>
        </p:nvSpPr>
        <p:spPr>
          <a:xfrm>
            <a:off x="9853071" y="1348382"/>
            <a:ext cx="1247918" cy="1247918"/>
          </a:xfrm>
          <a:custGeom>
            <a:avLst/>
            <a:gdLst/>
            <a:ahLst/>
            <a:cxnLst/>
            <a:rect l="l" t="t" r="r" b="b"/>
            <a:pathLst>
              <a:path w="1871877" h="1871877">
                <a:moveTo>
                  <a:pt x="0" y="0"/>
                </a:moveTo>
                <a:lnTo>
                  <a:pt x="1871877" y="0"/>
                </a:lnTo>
                <a:lnTo>
                  <a:pt x="1871877" y="1871876"/>
                </a:lnTo>
                <a:lnTo>
                  <a:pt x="0" y="187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0096056" y="961591"/>
            <a:ext cx="1268470" cy="1263515"/>
            <a:chOff x="0" y="0"/>
            <a:chExt cx="6502400" cy="6477000"/>
          </a:xfrm>
        </p:grpSpPr>
        <p:sp>
          <p:nvSpPr>
            <p:cNvPr id="22" name="Freeform 2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223" r="223"/>
              </a:stretch>
            </a:blipFill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2018A"/>
            </a:solidFill>
          </p:spPr>
          <p:txBody>
            <a:bodyPr/>
            <a:lstStyle/>
            <a:p>
              <a:endParaRPr lang="en-CA" sz="1200"/>
            </a:p>
          </p:txBody>
        </p:sp>
      </p:grpSp>
      <p:sp>
        <p:nvSpPr>
          <p:cNvPr id="26" name="Freeform 15">
            <a:extLst>
              <a:ext uri="{FF2B5EF4-FFF2-40B4-BE49-F238E27FC236}">
                <a16:creationId xmlns:a16="http://schemas.microsoft.com/office/drawing/2014/main" id="{8C2CF5B7-801F-DB61-1B18-A6EA0DFCE155}"/>
              </a:ext>
            </a:extLst>
          </p:cNvPr>
          <p:cNvSpPr/>
          <p:nvPr/>
        </p:nvSpPr>
        <p:spPr>
          <a:xfrm>
            <a:off x="2240196" y="631089"/>
            <a:ext cx="1690536" cy="698947"/>
          </a:xfrm>
          <a:custGeom>
            <a:avLst/>
            <a:gdLst/>
            <a:ahLst/>
            <a:cxnLst/>
            <a:rect l="l" t="t" r="r" b="b"/>
            <a:pathLst>
              <a:path w="1066786" h="476225">
                <a:moveTo>
                  <a:pt x="0" y="0"/>
                </a:moveTo>
                <a:lnTo>
                  <a:pt x="1066786" y="0"/>
                </a:lnTo>
                <a:lnTo>
                  <a:pt x="1066786" y="476224"/>
                </a:lnTo>
                <a:lnTo>
                  <a:pt x="0" y="4762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2D7A63BD-6750-F058-0025-0813F1577514}"/>
              </a:ext>
            </a:extLst>
          </p:cNvPr>
          <p:cNvSpPr/>
          <p:nvPr/>
        </p:nvSpPr>
        <p:spPr>
          <a:xfrm>
            <a:off x="2733870" y="1790770"/>
            <a:ext cx="933060" cy="915107"/>
          </a:xfrm>
          <a:custGeom>
            <a:avLst/>
            <a:gdLst/>
            <a:ahLst/>
            <a:cxnLst/>
            <a:rect l="l" t="t" r="r" b="b"/>
            <a:pathLst>
              <a:path w="566323" h="489578">
                <a:moveTo>
                  <a:pt x="0" y="0"/>
                </a:moveTo>
                <a:lnTo>
                  <a:pt x="566323" y="0"/>
                </a:lnTo>
                <a:lnTo>
                  <a:pt x="566323" y="489578"/>
                </a:lnTo>
                <a:lnTo>
                  <a:pt x="0" y="489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080" t="-46300" r="-31520" b="-42945"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91BFF5-996F-4871-7737-79203114802B}"/>
              </a:ext>
            </a:extLst>
          </p:cNvPr>
          <p:cNvSpPr/>
          <p:nvPr/>
        </p:nvSpPr>
        <p:spPr>
          <a:xfrm>
            <a:off x="0" y="3443843"/>
            <a:ext cx="12192000" cy="26117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ADDF99A6-0E68-252E-6123-13D32C3AB472}"/>
              </a:ext>
            </a:extLst>
          </p:cNvPr>
          <p:cNvSpPr txBox="1"/>
          <p:nvPr/>
        </p:nvSpPr>
        <p:spPr>
          <a:xfrm>
            <a:off x="414517" y="3668438"/>
            <a:ext cx="10865498" cy="121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200" b="1" dirty="0">
                <a:solidFill>
                  <a:srgbClr val="03023E"/>
                </a:solidFill>
                <a:latin typeface="Barlow Bold"/>
                <a:ea typeface="Barlow Bold"/>
                <a:cs typeface="Barlow Bold"/>
                <a:sym typeface="Barlow Bold"/>
              </a:rPr>
              <a:t>Beyond Ultra-Processed Foods:</a:t>
            </a:r>
          </a:p>
          <a:p>
            <a:endParaRPr lang="en-US" sz="500" b="1" dirty="0">
              <a:solidFill>
                <a:srgbClr val="03023E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endParaRPr lang="en-US" sz="800" b="1" dirty="0">
              <a:solidFill>
                <a:srgbClr val="03023E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r>
              <a:rPr lang="en-US" sz="2200" b="1" dirty="0">
                <a:solidFill>
                  <a:srgbClr val="03023E"/>
                </a:solidFill>
                <a:latin typeface="Barlow Bold"/>
                <a:ea typeface="Barlow Bold"/>
                <a:cs typeface="Barlow Bold"/>
                <a:sym typeface="Barlow Bold"/>
              </a:rPr>
              <a:t>A Comprehensive Multi-Criteria </a:t>
            </a:r>
          </a:p>
          <a:p>
            <a:r>
              <a:rPr lang="en-US" sz="2200" b="1" dirty="0">
                <a:solidFill>
                  <a:srgbClr val="03023E"/>
                </a:solidFill>
                <a:latin typeface="Barlow Bold"/>
                <a:ea typeface="Barlow Bold"/>
                <a:cs typeface="Barlow Bold"/>
                <a:sym typeface="Barlow Bold"/>
              </a:rPr>
              <a:t>Classification Approach for Food Products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945426BC-0037-75FA-D10C-D89F6C275E62}"/>
              </a:ext>
            </a:extLst>
          </p:cNvPr>
          <p:cNvSpPr txBox="1"/>
          <p:nvPr/>
        </p:nvSpPr>
        <p:spPr>
          <a:xfrm>
            <a:off x="408847" y="4913431"/>
            <a:ext cx="8999377" cy="94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3"/>
              </a:lnSpc>
            </a:pPr>
            <a:endParaRPr lang="en-US" sz="1533" b="1" dirty="0">
              <a:solidFill>
                <a:srgbClr val="03023E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  <a:p>
            <a:pPr>
              <a:lnSpc>
                <a:spcPts val="1963"/>
              </a:lnSpc>
            </a:pPr>
            <a:r>
              <a:rPr lang="en-US" sz="1533" b="1" dirty="0">
                <a:solidFill>
                  <a:srgbClr val="03023E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Erich Windhab¹  </a:t>
            </a:r>
            <a:r>
              <a:rPr lang="en-US" sz="1533" dirty="0" err="1">
                <a:solidFill>
                  <a:srgbClr val="03023E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IUFoST</a:t>
            </a:r>
            <a:r>
              <a:rPr lang="en-US" sz="1533" dirty="0">
                <a:solidFill>
                  <a:srgbClr val="03023E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 Task Force on Processing for Nutrition, Diet &amp; Health</a:t>
            </a:r>
          </a:p>
          <a:p>
            <a:pPr>
              <a:lnSpc>
                <a:spcPts val="1963"/>
              </a:lnSpc>
            </a:pPr>
            <a:endParaRPr lang="en-US" sz="1533" i="1" dirty="0">
              <a:solidFill>
                <a:srgbClr val="03023E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  <a:p>
            <a:pPr>
              <a:lnSpc>
                <a:spcPts val="1536"/>
              </a:lnSpc>
            </a:pPr>
            <a:r>
              <a:rPr lang="en-US" sz="1200" i="1" dirty="0">
                <a:solidFill>
                  <a:srgbClr val="03023E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¹ Swiss Federal Institute of Technology Zürich (ETH); Institute of Food, Nutrition and Health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466EDAC4-7002-D759-8358-C35BC929BCD8}"/>
              </a:ext>
            </a:extLst>
          </p:cNvPr>
          <p:cNvSpPr txBox="1"/>
          <p:nvPr/>
        </p:nvSpPr>
        <p:spPr>
          <a:xfrm>
            <a:off x="9939390" y="6185150"/>
            <a:ext cx="266699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CA" sz="1100" dirty="0">
                <a:solidFill>
                  <a:srgbClr val="00D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ICN-IUNS World Congress </a:t>
            </a:r>
          </a:p>
          <a:p>
            <a:pPr algn="ctr">
              <a:lnSpc>
                <a:spcPts val="2100"/>
              </a:lnSpc>
            </a:pPr>
            <a:r>
              <a:rPr lang="en-CA" sz="1100" dirty="0">
                <a:solidFill>
                  <a:srgbClr val="00D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27, 2025</a:t>
            </a:r>
            <a:endParaRPr lang="en-US" sz="1100" dirty="0">
              <a:solidFill>
                <a:srgbClr val="00D900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  <a:p>
            <a:pPr algn="ctr">
              <a:lnSpc>
                <a:spcPts val="2100"/>
              </a:lnSpc>
            </a:pPr>
            <a:endParaRPr lang="en-US" sz="1100" dirty="0">
              <a:solidFill>
                <a:srgbClr val="00D900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</p:txBody>
      </p:sp>
      <p:pic>
        <p:nvPicPr>
          <p:cNvPr id="8" name="Picture 7" descr="A blue and green background with text&#10;&#10;AI-generated content may be incorrect.">
            <a:extLst>
              <a:ext uri="{FF2B5EF4-FFF2-40B4-BE49-F238E27FC236}">
                <a16:creationId xmlns:a16="http://schemas.microsoft.com/office/drawing/2014/main" id="{4F572CFC-BC5A-3CF7-90E9-710B3E3CF3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0591" y="3648762"/>
            <a:ext cx="4360672" cy="22353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1DBD8-4EE9-8EF2-F35D-E3D8FA2E9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FB0A52-6B3E-807E-54D2-D95B0C28E3BD}"/>
              </a:ext>
            </a:extLst>
          </p:cNvPr>
          <p:cNvCxnSpPr>
            <a:cxnSpLocks/>
          </p:cNvCxnSpPr>
          <p:nvPr/>
        </p:nvCxnSpPr>
        <p:spPr>
          <a:xfrm>
            <a:off x="7516312" y="1119141"/>
            <a:ext cx="0" cy="5184452"/>
          </a:xfrm>
          <a:prstGeom prst="line">
            <a:avLst/>
          </a:prstGeom>
          <a:ln w="952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C7A0F1-403C-CA71-382C-B7A77F879128}"/>
              </a:ext>
            </a:extLst>
          </p:cNvPr>
          <p:cNvSpPr txBox="1"/>
          <p:nvPr/>
        </p:nvSpPr>
        <p:spPr>
          <a:xfrm>
            <a:off x="8076845" y="674228"/>
            <a:ext cx="26504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Safety / shelf life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acet</a:t>
            </a:r>
          </a:p>
          <a:p>
            <a:pPr algn="ctr"/>
            <a:endParaRPr lang="en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693DE-FE30-3AC9-AFDE-601DB683BE42}"/>
              </a:ext>
            </a:extLst>
          </p:cNvPr>
          <p:cNvSpPr txBox="1"/>
          <p:nvPr/>
        </p:nvSpPr>
        <p:spPr>
          <a:xfrm>
            <a:off x="3180984" y="3273426"/>
            <a:ext cx="2531586" cy="907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utrition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alue</a:t>
            </a:r>
          </a:p>
          <a:p>
            <a:pPr algn="ctr"/>
            <a:endParaRPr lang="en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acet</a:t>
            </a:r>
          </a:p>
          <a:p>
            <a:pPr algn="ctr"/>
            <a:endParaRPr lang="en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670458-A5C2-7CDE-C1B9-8FA9ADE90BC1}"/>
              </a:ext>
            </a:extLst>
          </p:cNvPr>
          <p:cNvSpPr txBox="1"/>
          <p:nvPr/>
        </p:nvSpPr>
        <p:spPr>
          <a:xfrm>
            <a:off x="4624105" y="5670905"/>
            <a:ext cx="16065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alatablility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acet</a:t>
            </a:r>
          </a:p>
          <a:p>
            <a:pPr algn="ctr"/>
            <a:endParaRPr lang="en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1AFC82-4342-10B1-9A05-D03755BF70A1}"/>
              </a:ext>
            </a:extLst>
          </p:cNvPr>
          <p:cNvSpPr txBox="1"/>
          <p:nvPr/>
        </p:nvSpPr>
        <p:spPr>
          <a:xfrm>
            <a:off x="8713764" y="5616032"/>
            <a:ext cx="178285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onvenience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acet</a:t>
            </a:r>
          </a:p>
          <a:p>
            <a:pPr algn="ctr"/>
            <a:endParaRPr lang="en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6C86CE-A022-29BF-6598-C9A044A38B3D}"/>
              </a:ext>
            </a:extLst>
          </p:cNvPr>
          <p:cNvSpPr txBox="1"/>
          <p:nvPr/>
        </p:nvSpPr>
        <p:spPr>
          <a:xfrm>
            <a:off x="10296385" y="3194813"/>
            <a:ext cx="169309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ffordability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acet</a:t>
            </a:r>
          </a:p>
          <a:p>
            <a:pPr algn="ctr"/>
            <a:endParaRPr lang="en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271623-EF02-F3E9-2CB5-A10228A74B38}"/>
              </a:ext>
            </a:extLst>
          </p:cNvPr>
          <p:cNvSpPr txBox="1"/>
          <p:nvPr/>
        </p:nvSpPr>
        <p:spPr>
          <a:xfrm>
            <a:off x="4809376" y="715182"/>
            <a:ext cx="18501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acet</a:t>
            </a:r>
          </a:p>
          <a:p>
            <a:pPr algn="ctr"/>
            <a:endParaRPr lang="en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549BC3-3EA9-4FA6-0913-A13696AB0B8D}"/>
              </a:ext>
            </a:extLst>
          </p:cNvPr>
          <p:cNvCxnSpPr>
            <a:cxnSpLocks/>
          </p:cNvCxnSpPr>
          <p:nvPr/>
        </p:nvCxnSpPr>
        <p:spPr>
          <a:xfrm>
            <a:off x="7835233" y="4314714"/>
            <a:ext cx="1156572" cy="2135174"/>
          </a:xfrm>
          <a:prstGeom prst="straightConnector1">
            <a:avLst/>
          </a:prstGeom>
          <a:ln w="19050">
            <a:solidFill>
              <a:srgbClr val="002DF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F69E7E4-2E25-3C1B-86BD-AC152BBCAA68}"/>
              </a:ext>
            </a:extLst>
          </p:cNvPr>
          <p:cNvCxnSpPr>
            <a:cxnSpLocks/>
          </p:cNvCxnSpPr>
          <p:nvPr/>
        </p:nvCxnSpPr>
        <p:spPr>
          <a:xfrm flipH="1">
            <a:off x="6012631" y="4314715"/>
            <a:ext cx="1158924" cy="2076179"/>
          </a:xfrm>
          <a:prstGeom prst="straightConnector1">
            <a:avLst/>
          </a:prstGeom>
          <a:ln w="19050">
            <a:solidFill>
              <a:srgbClr val="002DF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C177C7D-5AF9-DFCA-2AE5-7A34A2F72E82}"/>
              </a:ext>
            </a:extLst>
          </p:cNvPr>
          <p:cNvGrpSpPr/>
          <p:nvPr/>
        </p:nvGrpSpPr>
        <p:grpSpPr>
          <a:xfrm rot="19801438">
            <a:off x="6620952" y="2797919"/>
            <a:ext cx="1772954" cy="1960140"/>
            <a:chOff x="4104167" y="1297172"/>
            <a:chExt cx="4763386" cy="5241851"/>
          </a:xfrm>
        </p:grpSpPr>
        <p:pic>
          <p:nvPicPr>
            <p:cNvPr id="52" name="Picture 51" descr="A colorful triangle pattern on a white surface&#10;&#10;AI-generated content may be incorrect.">
              <a:extLst>
                <a:ext uri="{FF2B5EF4-FFF2-40B4-BE49-F238E27FC236}">
                  <a16:creationId xmlns:a16="http://schemas.microsoft.com/office/drawing/2014/main" id="{191F8C38-A76E-C51B-24C2-433295D2F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1650" y="1409700"/>
              <a:ext cx="4438945" cy="5023432"/>
            </a:xfrm>
            <a:prstGeom prst="rect">
              <a:avLst/>
            </a:prstGeom>
          </p:spPr>
        </p:pic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631AFD3-2123-9EC1-D8F7-99A828145A84}"/>
                </a:ext>
              </a:extLst>
            </p:cNvPr>
            <p:cNvSpPr/>
            <p:nvPr/>
          </p:nvSpPr>
          <p:spPr>
            <a:xfrm>
              <a:off x="4104167" y="1297172"/>
              <a:ext cx="4763386" cy="5241851"/>
            </a:xfrm>
            <a:custGeom>
              <a:avLst/>
              <a:gdLst>
                <a:gd name="connsiteX0" fmla="*/ 0 w 4763386"/>
                <a:gd name="connsiteY0" fmla="*/ 1499191 h 5241851"/>
                <a:gd name="connsiteX1" fmla="*/ 2413591 w 4763386"/>
                <a:gd name="connsiteY1" fmla="*/ 85061 h 5241851"/>
                <a:gd name="connsiteX2" fmla="*/ 4635796 w 4763386"/>
                <a:gd name="connsiteY2" fmla="*/ 1371600 h 5241851"/>
                <a:gd name="connsiteX3" fmla="*/ 4625163 w 4763386"/>
                <a:gd name="connsiteY3" fmla="*/ 3902149 h 5241851"/>
                <a:gd name="connsiteX4" fmla="*/ 2456121 w 4763386"/>
                <a:gd name="connsiteY4" fmla="*/ 5146158 h 5241851"/>
                <a:gd name="connsiteX5" fmla="*/ 212652 w 4763386"/>
                <a:gd name="connsiteY5" fmla="*/ 3902149 h 5241851"/>
                <a:gd name="connsiteX6" fmla="*/ 85061 w 4763386"/>
                <a:gd name="connsiteY6" fmla="*/ 3902149 h 5241851"/>
                <a:gd name="connsiteX7" fmla="*/ 85061 w 4763386"/>
                <a:gd name="connsiteY7" fmla="*/ 5241851 h 5241851"/>
                <a:gd name="connsiteX8" fmla="*/ 4763386 w 4763386"/>
                <a:gd name="connsiteY8" fmla="*/ 5209954 h 5241851"/>
                <a:gd name="connsiteX9" fmla="*/ 4731489 w 4763386"/>
                <a:gd name="connsiteY9" fmla="*/ 1307805 h 5241851"/>
                <a:gd name="connsiteX10" fmla="*/ 3870252 w 4763386"/>
                <a:gd name="connsiteY10" fmla="*/ 0 h 5241851"/>
                <a:gd name="connsiteX11" fmla="*/ 606056 w 4763386"/>
                <a:gd name="connsiteY11" fmla="*/ 74428 h 5241851"/>
                <a:gd name="connsiteX12" fmla="*/ 53163 w 4763386"/>
                <a:gd name="connsiteY12" fmla="*/ 903768 h 5241851"/>
                <a:gd name="connsiteX13" fmla="*/ 0 w 4763386"/>
                <a:gd name="connsiteY13" fmla="*/ 1499191 h 524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386" h="5241851">
                  <a:moveTo>
                    <a:pt x="0" y="1499191"/>
                  </a:moveTo>
                  <a:lnTo>
                    <a:pt x="2413591" y="85061"/>
                  </a:lnTo>
                  <a:lnTo>
                    <a:pt x="4635796" y="1371600"/>
                  </a:lnTo>
                  <a:cubicBezTo>
                    <a:pt x="4632252" y="2215116"/>
                    <a:pt x="4628707" y="3058633"/>
                    <a:pt x="4625163" y="3902149"/>
                  </a:cubicBezTo>
                  <a:lnTo>
                    <a:pt x="2456121" y="5146158"/>
                  </a:lnTo>
                  <a:lnTo>
                    <a:pt x="212652" y="3902149"/>
                  </a:lnTo>
                  <a:lnTo>
                    <a:pt x="85061" y="3902149"/>
                  </a:lnTo>
                  <a:lnTo>
                    <a:pt x="85061" y="5241851"/>
                  </a:lnTo>
                  <a:lnTo>
                    <a:pt x="4763386" y="5209954"/>
                  </a:lnTo>
                  <a:lnTo>
                    <a:pt x="4731489" y="1307805"/>
                  </a:lnTo>
                  <a:lnTo>
                    <a:pt x="3870252" y="0"/>
                  </a:lnTo>
                  <a:lnTo>
                    <a:pt x="606056" y="74428"/>
                  </a:lnTo>
                  <a:lnTo>
                    <a:pt x="53163" y="903768"/>
                  </a:lnTo>
                  <a:lnTo>
                    <a:pt x="0" y="149919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9B343EB-618C-5D6F-200C-2271E70EBDA6}"/>
              </a:ext>
            </a:extLst>
          </p:cNvPr>
          <p:cNvCxnSpPr>
            <a:cxnSpLocks/>
          </p:cNvCxnSpPr>
          <p:nvPr/>
        </p:nvCxnSpPr>
        <p:spPr>
          <a:xfrm flipH="1">
            <a:off x="5123294" y="3732767"/>
            <a:ext cx="4768713" cy="0"/>
          </a:xfrm>
          <a:prstGeom prst="line">
            <a:avLst/>
          </a:prstGeom>
          <a:ln w="952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DA5682A-4783-0B38-1EC2-CC9FA75C9180}"/>
              </a:ext>
            </a:extLst>
          </p:cNvPr>
          <p:cNvCxnSpPr>
            <a:cxnSpLocks/>
            <a:stCxn id="61" idx="5"/>
          </p:cNvCxnSpPr>
          <p:nvPr/>
        </p:nvCxnSpPr>
        <p:spPr>
          <a:xfrm flipV="1">
            <a:off x="8005257" y="1125720"/>
            <a:ext cx="868561" cy="1836601"/>
          </a:xfrm>
          <a:prstGeom prst="straightConnector1">
            <a:avLst/>
          </a:prstGeom>
          <a:ln w="19050">
            <a:solidFill>
              <a:srgbClr val="002DF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62E6822-9651-589C-CF65-1623B408E2A4}"/>
              </a:ext>
            </a:extLst>
          </p:cNvPr>
          <p:cNvCxnSpPr>
            <a:cxnSpLocks/>
            <a:stCxn id="61" idx="4"/>
          </p:cNvCxnSpPr>
          <p:nvPr/>
        </p:nvCxnSpPr>
        <p:spPr>
          <a:xfrm flipH="1" flipV="1">
            <a:off x="6130618" y="1140468"/>
            <a:ext cx="909126" cy="1821853"/>
          </a:xfrm>
          <a:prstGeom prst="straightConnector1">
            <a:avLst/>
          </a:prstGeom>
          <a:ln w="19050">
            <a:solidFill>
              <a:srgbClr val="002DF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Hexagon 56">
            <a:extLst>
              <a:ext uri="{FF2B5EF4-FFF2-40B4-BE49-F238E27FC236}">
                <a16:creationId xmlns:a16="http://schemas.microsoft.com/office/drawing/2014/main" id="{F5EACE05-4013-9BB3-A4B2-EFBEAFC36E5B}"/>
              </a:ext>
            </a:extLst>
          </p:cNvPr>
          <p:cNvSpPr/>
          <p:nvPr/>
        </p:nvSpPr>
        <p:spPr>
          <a:xfrm>
            <a:off x="5425375" y="1703570"/>
            <a:ext cx="4181672" cy="3992067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324D6849-52F5-347A-7368-7B2956F1F5F6}"/>
              </a:ext>
            </a:extLst>
          </p:cNvPr>
          <p:cNvSpPr/>
          <p:nvPr/>
        </p:nvSpPr>
        <p:spPr>
          <a:xfrm>
            <a:off x="5749558" y="2050094"/>
            <a:ext cx="3533678" cy="3370697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57A791CD-6794-2FB9-F713-7AB9A4650070}"/>
              </a:ext>
            </a:extLst>
          </p:cNvPr>
          <p:cNvSpPr/>
          <p:nvPr/>
        </p:nvSpPr>
        <p:spPr>
          <a:xfrm>
            <a:off x="6044045" y="2371114"/>
            <a:ext cx="2927381" cy="2760761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0389DF15-F96F-32BA-4B6C-62C3DD352E31}"/>
              </a:ext>
            </a:extLst>
          </p:cNvPr>
          <p:cNvSpPr/>
          <p:nvPr/>
        </p:nvSpPr>
        <p:spPr>
          <a:xfrm>
            <a:off x="6358161" y="2660029"/>
            <a:ext cx="2316300" cy="2182927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8112F6A-542B-2BA8-ED1C-C49FEADD1C84}"/>
              </a:ext>
            </a:extLst>
          </p:cNvPr>
          <p:cNvSpPr/>
          <p:nvPr/>
        </p:nvSpPr>
        <p:spPr>
          <a:xfrm>
            <a:off x="8263178" y="2312796"/>
            <a:ext cx="121365" cy="135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EE71BA4-992B-38EA-D3B6-5FE8792F4F3D}"/>
              </a:ext>
            </a:extLst>
          </p:cNvPr>
          <p:cNvSpPr/>
          <p:nvPr/>
        </p:nvSpPr>
        <p:spPr>
          <a:xfrm>
            <a:off x="8100379" y="4787292"/>
            <a:ext cx="121365" cy="135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72AC1F0-95A1-B2E9-85C3-2CC4E5EEB19A}"/>
              </a:ext>
            </a:extLst>
          </p:cNvPr>
          <p:cNvSpPr/>
          <p:nvPr/>
        </p:nvSpPr>
        <p:spPr>
          <a:xfrm>
            <a:off x="5996408" y="3670846"/>
            <a:ext cx="121365" cy="135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39485E4-2D6B-C7D2-469F-9599B6B728D1}"/>
              </a:ext>
            </a:extLst>
          </p:cNvPr>
          <p:cNvSpPr/>
          <p:nvPr/>
        </p:nvSpPr>
        <p:spPr>
          <a:xfrm>
            <a:off x="6511952" y="2006072"/>
            <a:ext cx="121365" cy="1369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FC6ED86-3CB0-9CF1-C0AB-39561BBC3C51}"/>
              </a:ext>
            </a:extLst>
          </p:cNvPr>
          <p:cNvSpPr/>
          <p:nvPr/>
        </p:nvSpPr>
        <p:spPr>
          <a:xfrm>
            <a:off x="8893255" y="3670848"/>
            <a:ext cx="121365" cy="135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319E8B4-349E-02D7-D4C9-C1970F63E8D4}"/>
              </a:ext>
            </a:extLst>
          </p:cNvPr>
          <p:cNvSpPr/>
          <p:nvPr/>
        </p:nvSpPr>
        <p:spPr>
          <a:xfrm>
            <a:off x="6481548" y="5331276"/>
            <a:ext cx="121365" cy="135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A90D3E39-3A58-BE42-4CB3-6C8AEC73F394}"/>
              </a:ext>
            </a:extLst>
          </p:cNvPr>
          <p:cNvSpPr/>
          <p:nvPr/>
        </p:nvSpPr>
        <p:spPr>
          <a:xfrm>
            <a:off x="6053080" y="2059415"/>
            <a:ext cx="2919758" cy="3339679"/>
          </a:xfrm>
          <a:custGeom>
            <a:avLst/>
            <a:gdLst>
              <a:gd name="connsiteX0" fmla="*/ 0 w 2020330"/>
              <a:gd name="connsiteY0" fmla="*/ 1068860 h 2137719"/>
              <a:gd name="connsiteX1" fmla="*/ 339811 w 2020330"/>
              <a:gd name="connsiteY1" fmla="*/ 0 h 2137719"/>
              <a:gd name="connsiteX2" fmla="*/ 1563130 w 2020330"/>
              <a:gd name="connsiteY2" fmla="*/ 210065 h 2137719"/>
              <a:gd name="connsiteX3" fmla="*/ 2020330 w 2020330"/>
              <a:gd name="connsiteY3" fmla="*/ 1075038 h 2137719"/>
              <a:gd name="connsiteX4" fmla="*/ 1470454 w 2020330"/>
              <a:gd name="connsiteY4" fmla="*/ 1785552 h 2137719"/>
              <a:gd name="connsiteX5" fmla="*/ 345990 w 2020330"/>
              <a:gd name="connsiteY5" fmla="*/ 2137719 h 2137719"/>
              <a:gd name="connsiteX6" fmla="*/ 0 w 2020330"/>
              <a:gd name="connsiteY6" fmla="*/ 1068860 h 21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330" h="2137719">
                <a:moveTo>
                  <a:pt x="0" y="1068860"/>
                </a:moveTo>
                <a:lnTo>
                  <a:pt x="339811" y="0"/>
                </a:lnTo>
                <a:lnTo>
                  <a:pt x="1563130" y="210065"/>
                </a:lnTo>
                <a:lnTo>
                  <a:pt x="2020330" y="1075038"/>
                </a:lnTo>
                <a:lnTo>
                  <a:pt x="1470454" y="1785552"/>
                </a:lnTo>
                <a:lnTo>
                  <a:pt x="345990" y="2137719"/>
                </a:lnTo>
                <a:lnTo>
                  <a:pt x="0" y="106886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35AB4C0-3EF3-6EE4-CF60-E07F59B1A40C}"/>
              </a:ext>
            </a:extLst>
          </p:cNvPr>
          <p:cNvCxnSpPr>
            <a:cxnSpLocks/>
          </p:cNvCxnSpPr>
          <p:nvPr/>
        </p:nvCxnSpPr>
        <p:spPr>
          <a:xfrm flipH="1">
            <a:off x="3361765" y="3739528"/>
            <a:ext cx="3258479" cy="0"/>
          </a:xfrm>
          <a:prstGeom prst="straightConnector1">
            <a:avLst/>
          </a:prstGeom>
          <a:ln w="19050">
            <a:solidFill>
              <a:srgbClr val="004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E22ECB0-EFA0-F193-A496-2EC36376AFAC}"/>
              </a:ext>
            </a:extLst>
          </p:cNvPr>
          <p:cNvCxnSpPr>
            <a:cxnSpLocks/>
          </p:cNvCxnSpPr>
          <p:nvPr/>
        </p:nvCxnSpPr>
        <p:spPr>
          <a:xfrm>
            <a:off x="8438412" y="3738727"/>
            <a:ext cx="2078308" cy="0"/>
          </a:xfrm>
          <a:prstGeom prst="straightConnector1">
            <a:avLst/>
          </a:prstGeom>
          <a:ln w="19050">
            <a:solidFill>
              <a:srgbClr val="002DF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0F57C66-A477-F214-D8C2-D9B1581D08A7}"/>
              </a:ext>
            </a:extLst>
          </p:cNvPr>
          <p:cNvGrpSpPr/>
          <p:nvPr/>
        </p:nvGrpSpPr>
        <p:grpSpPr>
          <a:xfrm>
            <a:off x="6595736" y="2962321"/>
            <a:ext cx="1854741" cy="1614069"/>
            <a:chOff x="5940357" y="2954688"/>
            <a:chExt cx="1854741" cy="1614069"/>
          </a:xfrm>
        </p:grpSpPr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F9C108CA-E271-CED4-EB5D-6D9723D30240}"/>
                </a:ext>
              </a:extLst>
            </p:cNvPr>
            <p:cNvSpPr/>
            <p:nvPr/>
          </p:nvSpPr>
          <p:spPr>
            <a:xfrm>
              <a:off x="5982422" y="2954688"/>
              <a:ext cx="1769398" cy="1607770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6784AAE-90B6-CAA9-A59F-2DEB5175E720}"/>
                </a:ext>
              </a:extLst>
            </p:cNvPr>
            <p:cNvSpPr txBox="1"/>
            <p:nvPr/>
          </p:nvSpPr>
          <p:spPr>
            <a:xfrm>
              <a:off x="6126733" y="3460317"/>
              <a:ext cx="148470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H" sz="3200" b="1" dirty="0">
                  <a:solidFill>
                    <a:schemeClr val="bg1"/>
                  </a:solidFill>
                  <a:effectLst>
                    <a:outerShdw dist="38100" dir="18900000" algn="bl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PRISM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BB05B17-2C16-42C5-88E5-F658C2FEDA2E}"/>
                </a:ext>
              </a:extLst>
            </p:cNvPr>
            <p:cNvCxnSpPr>
              <a:cxnSpLocks/>
            </p:cNvCxnSpPr>
            <p:nvPr/>
          </p:nvCxnSpPr>
          <p:spPr>
            <a:xfrm>
              <a:off x="7574605" y="3346314"/>
              <a:ext cx="191311" cy="3761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4726831-4E6A-F2D5-5569-7E7DC64CBE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8392" y="3748391"/>
              <a:ext cx="236706" cy="49286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02EF938-65ED-6C03-4995-51FB25676A78}"/>
                </a:ext>
              </a:extLst>
            </p:cNvPr>
            <p:cNvCxnSpPr>
              <a:cxnSpLocks/>
            </p:cNvCxnSpPr>
            <p:nvPr/>
          </p:nvCxnSpPr>
          <p:spPr>
            <a:xfrm>
              <a:off x="5940357" y="3764604"/>
              <a:ext cx="385864" cy="80415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2174609-9DE0-A7C8-271C-170576A917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3055" y="3307404"/>
              <a:ext cx="201039" cy="40207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8C7349D6-09E2-638E-9BBF-0E5C3D7CE9CA}"/>
              </a:ext>
            </a:extLst>
          </p:cNvPr>
          <p:cNvSpPr txBox="1"/>
          <p:nvPr/>
        </p:nvSpPr>
        <p:spPr>
          <a:xfrm>
            <a:off x="655497" y="747259"/>
            <a:ext cx="2343425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</a:p>
          <a:p>
            <a:pPr algn="ctr"/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pPr algn="ctr"/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</a:t>
            </a:r>
          </a:p>
          <a:p>
            <a:pPr algn="ctr"/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facets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E80D8E-9DDF-49B1-92C3-48E1169BD765}"/>
              </a:ext>
            </a:extLst>
          </p:cNvPr>
          <p:cNvSpPr txBox="1"/>
          <p:nvPr/>
        </p:nvSpPr>
        <p:spPr>
          <a:xfrm>
            <a:off x="2096688" y="76428"/>
            <a:ext cx="6654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Real Live Scenario </a:t>
            </a:r>
            <a:r>
              <a:rPr lang="en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experience of food product developers &amp; chefs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CA94862-C36F-37BB-BF45-B3AD0DDD1E4A}"/>
              </a:ext>
            </a:extLst>
          </p:cNvPr>
          <p:cNvCxnSpPr>
            <a:cxnSpLocks/>
          </p:cNvCxnSpPr>
          <p:nvPr/>
        </p:nvCxnSpPr>
        <p:spPr>
          <a:xfrm>
            <a:off x="20027" y="480479"/>
            <a:ext cx="12171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23">
            <a:extLst>
              <a:ext uri="{FF2B5EF4-FFF2-40B4-BE49-F238E27FC236}">
                <a16:creationId xmlns:a16="http://schemas.microsoft.com/office/drawing/2014/main" id="{A6E249C1-C8E3-FEEF-1440-16BAD2638AAC}"/>
              </a:ext>
            </a:extLst>
          </p:cNvPr>
          <p:cNvSpPr/>
          <p:nvPr/>
        </p:nvSpPr>
        <p:spPr>
          <a:xfrm>
            <a:off x="0" y="0"/>
            <a:ext cx="12192000" cy="471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186CCB-560E-C983-E1DB-977D2756A545}"/>
              </a:ext>
            </a:extLst>
          </p:cNvPr>
          <p:cNvSpPr txBox="1"/>
          <p:nvPr/>
        </p:nvSpPr>
        <p:spPr>
          <a:xfrm>
            <a:off x="11415214" y="634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Erich J. </a:t>
            </a:r>
          </a:p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Windhab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51D0C44-BA98-3E46-8B0D-13F76B7A0C3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9210" y="0"/>
            <a:ext cx="989137" cy="48713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B81C29C-DE0D-FFAF-B4D6-1B3E248D56EA}"/>
              </a:ext>
            </a:extLst>
          </p:cNvPr>
          <p:cNvSpPr txBox="1"/>
          <p:nvPr/>
        </p:nvSpPr>
        <p:spPr>
          <a:xfrm>
            <a:off x="3147527" y="41722"/>
            <a:ext cx="725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Multi - Faceted Food Quality Assessment FRAMEWORK 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(PRISM)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E4488141-03E6-EB06-ED3F-FF77A021A645}"/>
              </a:ext>
            </a:extLst>
          </p:cNvPr>
          <p:cNvSpPr/>
          <p:nvPr/>
        </p:nvSpPr>
        <p:spPr>
          <a:xfrm>
            <a:off x="1804490" y="34047"/>
            <a:ext cx="413820" cy="400518"/>
          </a:xfrm>
          <a:custGeom>
            <a:avLst/>
            <a:gdLst/>
            <a:ahLst/>
            <a:cxnLst/>
            <a:rect l="l" t="t" r="r" b="b"/>
            <a:pathLst>
              <a:path w="566323" h="489578">
                <a:moveTo>
                  <a:pt x="0" y="0"/>
                </a:moveTo>
                <a:lnTo>
                  <a:pt x="566323" y="0"/>
                </a:lnTo>
                <a:lnTo>
                  <a:pt x="566323" y="489578"/>
                </a:lnTo>
                <a:lnTo>
                  <a:pt x="0" y="489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080" t="-46300" r="-31520" b="-42945"/>
            </a:stretch>
          </a:blipFill>
          <a:ln>
            <a:noFill/>
          </a:ln>
        </p:spPr>
        <p:txBody>
          <a:bodyPr/>
          <a:lstStyle/>
          <a:p>
            <a:endParaRPr lang="en-CA" sz="12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44586-2A9F-0BDB-BB9C-05B7033DE903}"/>
              </a:ext>
            </a:extLst>
          </p:cNvPr>
          <p:cNvSpPr txBox="1"/>
          <p:nvPr/>
        </p:nvSpPr>
        <p:spPr>
          <a:xfrm>
            <a:off x="8286444" y="3026838"/>
            <a:ext cx="310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CC96E-E33A-EA50-75C9-438C8F30F6A8}"/>
              </a:ext>
            </a:extLst>
          </p:cNvPr>
          <p:cNvSpPr txBox="1"/>
          <p:nvPr/>
        </p:nvSpPr>
        <p:spPr>
          <a:xfrm>
            <a:off x="8560288" y="3036363"/>
            <a:ext cx="310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E64AA-828D-C76E-E183-9E5C4CABA20C}"/>
              </a:ext>
            </a:extLst>
          </p:cNvPr>
          <p:cNvSpPr txBox="1"/>
          <p:nvPr/>
        </p:nvSpPr>
        <p:spPr>
          <a:xfrm>
            <a:off x="8867469" y="3029219"/>
            <a:ext cx="310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F0E76-9F5A-4E32-5030-0751EA5F9BAF}"/>
              </a:ext>
            </a:extLst>
          </p:cNvPr>
          <p:cNvSpPr txBox="1"/>
          <p:nvPr/>
        </p:nvSpPr>
        <p:spPr>
          <a:xfrm>
            <a:off x="9188938" y="3036363"/>
            <a:ext cx="310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F132B87-03DA-B7D9-D679-0E02AE627A02}"/>
              </a:ext>
            </a:extLst>
          </p:cNvPr>
          <p:cNvGrpSpPr/>
          <p:nvPr/>
        </p:nvGrpSpPr>
        <p:grpSpPr>
          <a:xfrm>
            <a:off x="3741422" y="1348299"/>
            <a:ext cx="8091989" cy="5403911"/>
            <a:chOff x="3445587" y="1321404"/>
            <a:chExt cx="8091989" cy="540391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D46752-05D0-9622-5ACF-7AF6565E8C3E}"/>
                </a:ext>
              </a:extLst>
            </p:cNvPr>
            <p:cNvSpPr txBox="1"/>
            <p:nvPr/>
          </p:nvSpPr>
          <p:spPr>
            <a:xfrm>
              <a:off x="4754878" y="1364436"/>
              <a:ext cx="12962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(EARTH)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D2F60B-CBE2-801F-A96D-29758F4B2282}"/>
                </a:ext>
              </a:extLst>
            </p:cNvPr>
            <p:cNvSpPr txBox="1"/>
            <p:nvPr/>
          </p:nvSpPr>
          <p:spPr>
            <a:xfrm>
              <a:off x="8568466" y="1321404"/>
              <a:ext cx="12102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(SHIELD)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734448-08B5-498A-7CF1-D70472702406}"/>
                </a:ext>
              </a:extLst>
            </p:cNvPr>
            <p:cNvSpPr txBox="1"/>
            <p:nvPr/>
          </p:nvSpPr>
          <p:spPr>
            <a:xfrm>
              <a:off x="3445587" y="405390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(NOURISH)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453C57-5A90-D6AD-F2D1-9208BB19679A}"/>
                </a:ext>
              </a:extLst>
            </p:cNvPr>
            <p:cNvSpPr txBox="1"/>
            <p:nvPr/>
          </p:nvSpPr>
          <p:spPr>
            <a:xfrm>
              <a:off x="10295069" y="3849451"/>
              <a:ext cx="12425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(VALUE)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6285D96-03CD-F147-F295-2CCE53892532}"/>
                </a:ext>
              </a:extLst>
            </p:cNvPr>
            <p:cNvSpPr txBox="1"/>
            <p:nvPr/>
          </p:nvSpPr>
          <p:spPr>
            <a:xfrm>
              <a:off x="4539728" y="6355983"/>
              <a:ext cx="12102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(TASTE)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1CD547-5F0B-4DF8-04DD-71F03E737A7E}"/>
                </a:ext>
              </a:extLst>
            </p:cNvPr>
            <p:cNvSpPr txBox="1"/>
            <p:nvPr/>
          </p:nvSpPr>
          <p:spPr>
            <a:xfrm>
              <a:off x="8853542" y="6269921"/>
              <a:ext cx="9950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(EASE)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509E369-A5C7-F045-C74E-A66CCD9E34E4}"/>
              </a:ext>
            </a:extLst>
          </p:cNvPr>
          <p:cNvGrpSpPr/>
          <p:nvPr/>
        </p:nvGrpSpPr>
        <p:grpSpPr>
          <a:xfrm>
            <a:off x="1410986" y="3897824"/>
            <a:ext cx="3735177" cy="2447364"/>
            <a:chOff x="1410986" y="3897824"/>
            <a:chExt cx="3735177" cy="24473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AF3B76-1BC7-773F-F342-B24A3CC93B9E}"/>
                </a:ext>
              </a:extLst>
            </p:cNvPr>
            <p:cNvSpPr txBox="1"/>
            <p:nvPr/>
          </p:nvSpPr>
          <p:spPr>
            <a:xfrm>
              <a:off x="3743215" y="4074839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(NOURISH)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F1BFCC0-B613-6027-CB83-326F6E916E0D}"/>
                </a:ext>
              </a:extLst>
            </p:cNvPr>
            <p:cNvSpPr txBox="1"/>
            <p:nvPr/>
          </p:nvSpPr>
          <p:spPr>
            <a:xfrm>
              <a:off x="1410986" y="3913753"/>
              <a:ext cx="1622670" cy="243143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utritional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ptimization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nder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efined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ngredient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election &amp; </a:t>
              </a:r>
            </a:p>
            <a:p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andling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Scheme</a:t>
              </a:r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20330050-8920-AB2F-B785-5F0F6A1FED31}"/>
                </a:ext>
              </a:extLst>
            </p:cNvPr>
            <p:cNvSpPr/>
            <p:nvPr/>
          </p:nvSpPr>
          <p:spPr>
            <a:xfrm>
              <a:off x="2765989" y="3897824"/>
              <a:ext cx="418913" cy="2398408"/>
            </a:xfrm>
            <a:prstGeom prst="rightBrace">
              <a:avLst>
                <a:gd name="adj1" fmla="val 10658"/>
                <a:gd name="adj2" fmla="val 16014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7090267-4638-A5B4-9C9E-7022A202BA79}"/>
              </a:ext>
            </a:extLst>
          </p:cNvPr>
          <p:cNvSpPr txBox="1"/>
          <p:nvPr/>
        </p:nvSpPr>
        <p:spPr>
          <a:xfrm>
            <a:off x="751942" y="1719490"/>
            <a:ext cx="2223686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roduct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ntegration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ystem for </a:t>
            </a: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ulti-characteristics</a:t>
            </a:r>
            <a:endParaRPr lang="en-CH" dirty="0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A06EF76-2CF1-18E5-7BC4-A11ED0AE509B}"/>
              </a:ext>
            </a:extLst>
          </p:cNvPr>
          <p:cNvGrpSpPr/>
          <p:nvPr/>
        </p:nvGrpSpPr>
        <p:grpSpPr>
          <a:xfrm>
            <a:off x="132022" y="3478082"/>
            <a:ext cx="3081867" cy="2823702"/>
            <a:chOff x="237067" y="3814165"/>
            <a:chExt cx="3081867" cy="2823702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8F5C80F-59EB-CAB1-3FE3-122AC4226EF2}"/>
                </a:ext>
              </a:extLst>
            </p:cNvPr>
            <p:cNvSpPr/>
            <p:nvPr/>
          </p:nvSpPr>
          <p:spPr>
            <a:xfrm>
              <a:off x="237067" y="3826933"/>
              <a:ext cx="3081867" cy="2810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69C1F9C5-8CF2-90A3-80B6-26DB9EB27C6A}"/>
                </a:ext>
              </a:extLst>
            </p:cNvPr>
            <p:cNvGrpSpPr/>
            <p:nvPr/>
          </p:nvGrpSpPr>
          <p:grpSpPr>
            <a:xfrm>
              <a:off x="263622" y="3814165"/>
              <a:ext cx="2848840" cy="2348491"/>
              <a:chOff x="299801" y="3596003"/>
              <a:chExt cx="2848840" cy="2348491"/>
            </a:xfrm>
            <a:solidFill>
              <a:schemeClr val="bg1"/>
            </a:solidFill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E331CB94-D292-D08E-FE57-23427DCFA257}"/>
                  </a:ext>
                </a:extLst>
              </p:cNvPr>
              <p:cNvSpPr/>
              <p:nvPr/>
            </p:nvSpPr>
            <p:spPr>
              <a:xfrm>
                <a:off x="818395" y="3702205"/>
                <a:ext cx="2330246" cy="176538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FF568F38-A833-F0BF-8EBB-342A80A688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3247" y="3880624"/>
                <a:ext cx="0" cy="1195221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51E15E6C-58C1-DE40-8DB6-9937F6AB2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188" y="5079964"/>
                <a:ext cx="1626062" cy="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7FB8527-CE94-4F74-474C-992BE86ACD22}"/>
                  </a:ext>
                </a:extLst>
              </p:cNvPr>
              <p:cNvSpPr txBox="1"/>
              <p:nvPr/>
            </p:nvSpPr>
            <p:spPr>
              <a:xfrm>
                <a:off x="1638326" y="5108642"/>
                <a:ext cx="979242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NRF*x.y.z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3DC25C9-FE34-4365-4DFF-F52D41207135}"/>
                  </a:ext>
                </a:extLst>
              </p:cNvPr>
              <p:cNvSpPr txBox="1"/>
              <p:nvPr/>
            </p:nvSpPr>
            <p:spPr>
              <a:xfrm rot="16200000">
                <a:off x="467619" y="4284858"/>
                <a:ext cx="1089850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NRF*x.y.z</a:t>
                </a: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086A1DA1-9611-5E13-5A90-D04F163C227A}"/>
                  </a:ext>
                </a:extLst>
              </p:cNvPr>
              <p:cNvCxnSpPr/>
              <p:nvPr/>
            </p:nvCxnSpPr>
            <p:spPr>
              <a:xfrm>
                <a:off x="1267623" y="4453733"/>
                <a:ext cx="148898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C3E175AE-B789-66E6-359D-C87BCCC667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6095" y="4169528"/>
                <a:ext cx="310069" cy="286420"/>
              </a:xfrm>
              <a:prstGeom prst="straightConnector1">
                <a:avLst/>
              </a:prstGeom>
              <a:grpFill/>
              <a:ln w="12700">
                <a:solidFill>
                  <a:srgbClr val="00B05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A09CEF91-8B5D-052D-8217-EE7DF014EB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01256" y="4457852"/>
                <a:ext cx="350107" cy="310978"/>
              </a:xfrm>
              <a:prstGeom prst="straightConnector1">
                <a:avLst/>
              </a:prstGeom>
              <a:grpFill/>
              <a:ln w="127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1B115960-2BEB-96C0-33D7-41F84EBAA5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13612" y="4455793"/>
                <a:ext cx="335691" cy="0"/>
              </a:xfrm>
              <a:prstGeom prst="straightConnector1">
                <a:avLst/>
              </a:prstGeom>
              <a:grpFill/>
              <a:ln w="127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4B6A9DF4-7F52-92D5-23FE-C3FE7F179E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6077" y="4453734"/>
                <a:ext cx="335691" cy="0"/>
              </a:xfrm>
              <a:prstGeom prst="straightConnector1">
                <a:avLst/>
              </a:prstGeom>
              <a:grpFill/>
              <a:ln w="12700">
                <a:solidFill>
                  <a:srgbClr val="00B05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E1855BCD-05F4-ECA0-050D-D30132D2E6B9}"/>
                  </a:ext>
                </a:extLst>
              </p:cNvPr>
              <p:cNvSpPr txBox="1"/>
              <p:nvPr/>
            </p:nvSpPr>
            <p:spPr>
              <a:xfrm>
                <a:off x="2219094" y="3934749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CH" sz="1400" baseline="30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8F8D8F7-0F74-5EE8-AC32-38143DC6F13A}"/>
                  </a:ext>
                </a:extLst>
              </p:cNvPr>
              <p:cNvSpPr txBox="1"/>
              <p:nvPr/>
            </p:nvSpPr>
            <p:spPr>
              <a:xfrm>
                <a:off x="1327348" y="4723522"/>
                <a:ext cx="3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CH" sz="14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3BBBE11-05C6-F4CF-37E7-8607E9C8A58A}"/>
                  </a:ext>
                </a:extLst>
              </p:cNvPr>
              <p:cNvSpPr txBox="1"/>
              <p:nvPr/>
            </p:nvSpPr>
            <p:spPr>
              <a:xfrm>
                <a:off x="2192321" y="4451673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CH" sz="1400" baseline="30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E1454B10-F344-960F-5165-64FF166A0A2A}"/>
                  </a:ext>
                </a:extLst>
              </p:cNvPr>
              <p:cNvSpPr txBox="1"/>
              <p:nvPr/>
            </p:nvSpPr>
            <p:spPr>
              <a:xfrm>
                <a:off x="1473570" y="4146873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CH" sz="14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0A599417-DF17-6D1B-289D-3A4F8592C8E8}"/>
                  </a:ext>
                </a:extLst>
              </p:cNvPr>
              <p:cNvSpPr txBox="1"/>
              <p:nvPr/>
            </p:nvSpPr>
            <p:spPr>
              <a:xfrm>
                <a:off x="1085832" y="5575162"/>
                <a:ext cx="1877437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ormulation (F)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CD10CB82-D9EC-889E-311A-DC3C598EC84C}"/>
                  </a:ext>
                </a:extLst>
              </p:cNvPr>
              <p:cNvSpPr txBox="1"/>
              <p:nvPr/>
            </p:nvSpPr>
            <p:spPr>
              <a:xfrm rot="16200000">
                <a:off x="-479900" y="4375704"/>
                <a:ext cx="1928733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rocesseing (P)</a:t>
                </a:r>
              </a:p>
            </p:txBody>
          </p:sp>
        </p:grp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E042EC3C-C458-F895-8050-8FE94AC7E82F}"/>
              </a:ext>
            </a:extLst>
          </p:cNvPr>
          <p:cNvSpPr txBox="1"/>
          <p:nvPr/>
        </p:nvSpPr>
        <p:spPr>
          <a:xfrm>
            <a:off x="528665" y="5920352"/>
            <a:ext cx="2940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Definition, Differentiation and</a:t>
            </a:r>
          </a:p>
          <a:p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Quantification of F&amp;P impacts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 t</a:t>
            </a: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he product Nutrition Value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FC627-C486-4C79-C1B7-042502618410}"/>
              </a:ext>
            </a:extLst>
          </p:cNvPr>
          <p:cNvSpPr txBox="1"/>
          <p:nvPr/>
        </p:nvSpPr>
        <p:spPr>
          <a:xfrm>
            <a:off x="938719" y="121596"/>
            <a:ext cx="88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0" dirty="0">
                <a:solidFill>
                  <a:schemeClr val="bg1">
                    <a:lumMod val="95000"/>
                  </a:schemeClr>
                </a:solidFill>
              </a:rPr>
              <a:t>Task 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13138-144C-627C-7E32-FF26BE91F2A8}"/>
              </a:ext>
            </a:extLst>
          </p:cNvPr>
          <p:cNvSpPr txBox="1"/>
          <p:nvPr/>
        </p:nvSpPr>
        <p:spPr>
          <a:xfrm>
            <a:off x="144219" y="5871666"/>
            <a:ext cx="4024370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The NOURISH scheme is 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ool applicable </a:t>
            </a:r>
          </a:p>
          <a:p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for refining the NOVA classification system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o avoid its ambiguities and lack of science </a:t>
            </a:r>
          </a:p>
        </p:txBody>
      </p:sp>
    </p:spTree>
    <p:extLst>
      <p:ext uri="{BB962C8B-B14F-4D97-AF65-F5344CB8AC3E}">
        <p14:creationId xmlns:p14="http://schemas.microsoft.com/office/powerpoint/2010/main" val="21548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56" grpId="0"/>
      <p:bldP spid="4" grpId="0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AE5CE-8638-C85A-5FA3-BAE64DECF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75AC642-5281-C183-401A-FBAA1F93C4B5}"/>
              </a:ext>
            </a:extLst>
          </p:cNvPr>
          <p:cNvSpPr txBox="1"/>
          <p:nvPr/>
        </p:nvSpPr>
        <p:spPr>
          <a:xfrm rot="16200000">
            <a:off x="5840745" y="2486654"/>
            <a:ext cx="334701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mpact  of  </a:t>
            </a:r>
            <a:r>
              <a:rPr lang="en-CH" b="1" dirty="0"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5B4525E-0326-6B93-DB5E-95D6FBE17B55}"/>
              </a:ext>
            </a:extLst>
          </p:cNvPr>
          <p:cNvGrpSpPr/>
          <p:nvPr/>
        </p:nvGrpSpPr>
        <p:grpSpPr>
          <a:xfrm>
            <a:off x="7794665" y="946711"/>
            <a:ext cx="4313005" cy="3408873"/>
            <a:chOff x="7761514" y="642257"/>
            <a:chExt cx="4313005" cy="340887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EF395D-8809-D7AF-0577-57A400880099}"/>
                </a:ext>
              </a:extLst>
            </p:cNvPr>
            <p:cNvSpPr/>
            <p:nvPr/>
          </p:nvSpPr>
          <p:spPr>
            <a:xfrm>
              <a:off x="8588829" y="1045029"/>
              <a:ext cx="664028" cy="55517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51B7ABC-A7C6-0119-1E84-A18D9263BECA}"/>
                </a:ext>
              </a:extLst>
            </p:cNvPr>
            <p:cNvSpPr txBox="1"/>
            <p:nvPr/>
          </p:nvSpPr>
          <p:spPr>
            <a:xfrm>
              <a:off x="10139374" y="733257"/>
              <a:ext cx="1935145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Food Q</a:t>
              </a:r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uality </a:t>
              </a:r>
            </a:p>
            <a:p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Determinant</a:t>
              </a:r>
            </a:p>
            <a:p>
              <a:endParaRPr lang="en-CH" sz="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(= PRISM facet)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CB4461-414C-1EFD-5D82-7FE94DAA529D}"/>
                </a:ext>
              </a:extLst>
            </p:cNvPr>
            <p:cNvSpPr txBox="1"/>
            <p:nvPr/>
          </p:nvSpPr>
          <p:spPr>
            <a:xfrm>
              <a:off x="8178605" y="755028"/>
              <a:ext cx="15953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Related</a:t>
              </a:r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Parameter </a:t>
              </a:r>
              <a:r>
                <a:rPr lang="en-CH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EB2218-993B-19D0-4D18-E6D2A1B6FAF4}"/>
                </a:ext>
              </a:extLst>
            </p:cNvPr>
            <p:cNvSpPr/>
            <p:nvPr/>
          </p:nvSpPr>
          <p:spPr>
            <a:xfrm>
              <a:off x="7761514" y="642257"/>
              <a:ext cx="4234543" cy="339811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A89DD6A-9561-BCF1-E662-10A16E86BD98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260" y="653015"/>
              <a:ext cx="0" cy="33981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B856A5E-EE00-40CD-ED26-A9FEC549D2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4294" y="1752600"/>
              <a:ext cx="42127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75A5689-6529-7EE6-E2A3-5B3EF5E78211}"/>
                </a:ext>
              </a:extLst>
            </p:cNvPr>
            <p:cNvSpPr txBox="1"/>
            <p:nvPr/>
          </p:nvSpPr>
          <p:spPr>
            <a:xfrm>
              <a:off x="9982191" y="2151225"/>
              <a:ext cx="2069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Nutrition Value</a:t>
              </a:r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97E2C005-2F39-B9B9-D5E5-53619F0235E6}"/>
                </a:ext>
              </a:extLst>
            </p:cNvPr>
            <p:cNvSpPr/>
            <p:nvPr/>
          </p:nvSpPr>
          <p:spPr>
            <a:xfrm rot="10800000">
              <a:off x="9710058" y="827315"/>
              <a:ext cx="435429" cy="478972"/>
            </a:xfrm>
            <a:prstGeom prst="rightArrow">
              <a:avLst/>
            </a:prstGeom>
            <a:solidFill>
              <a:srgbClr val="D6D6D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0D5AE5-5A71-EEF9-B7EF-15567A840AB2}"/>
                </a:ext>
              </a:extLst>
            </p:cNvPr>
            <p:cNvSpPr txBox="1"/>
            <p:nvPr/>
          </p:nvSpPr>
          <p:spPr>
            <a:xfrm>
              <a:off x="7809174" y="1860135"/>
              <a:ext cx="20654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NRF</a:t>
              </a:r>
              <a:r>
                <a:rPr lang="en-CH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H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Nutrition Rich Food </a:t>
              </a:r>
              <a:r>
                <a:rPr lang="en-CH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H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Index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4FA99-6A66-5557-746F-5A9A13EAFABA}"/>
              </a:ext>
            </a:extLst>
          </p:cNvPr>
          <p:cNvGrpSpPr/>
          <p:nvPr/>
        </p:nvGrpSpPr>
        <p:grpSpPr>
          <a:xfrm>
            <a:off x="98465" y="946711"/>
            <a:ext cx="2704106" cy="3387486"/>
            <a:chOff x="141514" y="642257"/>
            <a:chExt cx="2704106" cy="33874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08CCC8-0600-52CE-8251-9CC43CBC159E}"/>
                </a:ext>
              </a:extLst>
            </p:cNvPr>
            <p:cNvSpPr txBox="1"/>
            <p:nvPr/>
          </p:nvSpPr>
          <p:spPr>
            <a:xfrm rot="16200000">
              <a:off x="959819" y="2151333"/>
              <a:ext cx="3387486" cy="36933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impact  of   </a:t>
              </a:r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24F6323-CF5E-3287-FEA9-732ACEEE46B1}"/>
                </a:ext>
              </a:extLst>
            </p:cNvPr>
            <p:cNvGrpSpPr/>
            <p:nvPr/>
          </p:nvGrpSpPr>
          <p:grpSpPr>
            <a:xfrm>
              <a:off x="141514" y="642258"/>
              <a:ext cx="2704106" cy="3387482"/>
              <a:chOff x="7619999" y="642257"/>
              <a:chExt cx="2704106" cy="3387482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404C223-945C-308B-D496-5752596542B8}"/>
                  </a:ext>
                </a:extLst>
              </p:cNvPr>
              <p:cNvSpPr/>
              <p:nvPr/>
            </p:nvSpPr>
            <p:spPr>
              <a:xfrm>
                <a:off x="8588829" y="1045029"/>
                <a:ext cx="664028" cy="55517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B25A0E-EE0C-858E-41E9-C41F4D23F56F}"/>
                  </a:ext>
                </a:extLst>
              </p:cNvPr>
              <p:cNvSpPr txBox="1"/>
              <p:nvPr/>
            </p:nvSpPr>
            <p:spPr>
              <a:xfrm>
                <a:off x="10139374" y="733257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CH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0EBBE4-616F-2A6E-7C99-B89E757C77A0}"/>
                  </a:ext>
                </a:extLst>
              </p:cNvPr>
              <p:cNvSpPr txBox="1"/>
              <p:nvPr/>
            </p:nvSpPr>
            <p:spPr>
              <a:xfrm>
                <a:off x="7867843" y="722371"/>
                <a:ext cx="1890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Related</a:t>
                </a:r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Parameters </a:t>
                </a:r>
                <a:r>
                  <a:rPr lang="en-CH" b="1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0643F7C-D501-1E34-25C8-38BB57D93A62}"/>
                  </a:ext>
                </a:extLst>
              </p:cNvPr>
              <p:cNvSpPr/>
              <p:nvPr/>
            </p:nvSpPr>
            <p:spPr>
              <a:xfrm>
                <a:off x="7630886" y="642257"/>
                <a:ext cx="2275113" cy="3387482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7F508F4-8A66-42B4-BCE1-713CF2037E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20000" y="1426029"/>
                <a:ext cx="229688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022D05C-F1D6-214D-7035-3DA665EF062F}"/>
                  </a:ext>
                </a:extLst>
              </p:cNvPr>
              <p:cNvSpPr txBox="1"/>
              <p:nvPr/>
            </p:nvSpPr>
            <p:spPr>
              <a:xfrm>
                <a:off x="7619999" y="1611087"/>
                <a:ext cx="2287806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NRF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 (nutrition Rich</a:t>
                </a:r>
              </a:p>
              <a:p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Food Index)</a:t>
                </a:r>
              </a:p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834CC1-1783-296B-7308-17CEFF2B9DF5}"/>
              </a:ext>
            </a:extLst>
          </p:cNvPr>
          <p:cNvGrpSpPr/>
          <p:nvPr/>
        </p:nvGrpSpPr>
        <p:grpSpPr>
          <a:xfrm>
            <a:off x="2920748" y="1757204"/>
            <a:ext cx="4334891" cy="1998302"/>
            <a:chOff x="2963797" y="1814257"/>
            <a:chExt cx="4334891" cy="199830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33D521-8640-5AE2-4B7E-13A0F4196CEE}"/>
                </a:ext>
              </a:extLst>
            </p:cNvPr>
            <p:cNvGrpSpPr/>
            <p:nvPr/>
          </p:nvGrpSpPr>
          <p:grpSpPr>
            <a:xfrm>
              <a:off x="4097972" y="2593359"/>
              <a:ext cx="2123768" cy="1219200"/>
              <a:chOff x="4194953" y="3363275"/>
              <a:chExt cx="2123768" cy="1219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31502A-4217-ABE6-210F-3FCA893D01B3}"/>
                  </a:ext>
                </a:extLst>
              </p:cNvPr>
              <p:cNvSpPr/>
              <p:nvPr/>
            </p:nvSpPr>
            <p:spPr>
              <a:xfrm>
                <a:off x="4194953" y="3363275"/>
                <a:ext cx="2123768" cy="1219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CC247E-F2E7-65BA-DC96-F7EBA0A4186D}"/>
                  </a:ext>
                </a:extLst>
              </p:cNvPr>
              <p:cNvSpPr txBox="1"/>
              <p:nvPr/>
            </p:nvSpPr>
            <p:spPr>
              <a:xfrm>
                <a:off x="4536418" y="3617524"/>
                <a:ext cx="14414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H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PROCESS</a:t>
                </a:r>
              </a:p>
              <a:p>
                <a:pPr algn="ctr"/>
                <a:r>
                  <a:rPr lang="en-CH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(System)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4AF817-7B5E-4399-EBD9-405E417757CB}"/>
                </a:ext>
              </a:extLst>
            </p:cNvPr>
            <p:cNvSpPr txBox="1"/>
            <p:nvPr/>
          </p:nvSpPr>
          <p:spPr>
            <a:xfrm>
              <a:off x="2963797" y="1814257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measured</a:t>
              </a:r>
            </a:p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AFTER </a:t>
              </a:r>
            </a:p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6F4156-4E9E-706A-81A9-F3194D230EDC}"/>
                </a:ext>
              </a:extLst>
            </p:cNvPr>
            <p:cNvSpPr txBox="1"/>
            <p:nvPr/>
          </p:nvSpPr>
          <p:spPr>
            <a:xfrm>
              <a:off x="6248400" y="1868268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easured </a:t>
              </a:r>
            </a:p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BEFORE </a:t>
              </a:r>
            </a:p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F6857BE-BE91-726C-4E2A-CE5A17FD6BA0}"/>
                </a:ext>
              </a:extLst>
            </p:cNvPr>
            <p:cNvGrpSpPr/>
            <p:nvPr/>
          </p:nvGrpSpPr>
          <p:grpSpPr>
            <a:xfrm>
              <a:off x="6313714" y="2666997"/>
              <a:ext cx="969654" cy="1012371"/>
              <a:chOff x="6313714" y="2666997"/>
              <a:chExt cx="969654" cy="1012371"/>
            </a:xfrm>
          </p:grpSpPr>
          <p:sp>
            <p:nvSpPr>
              <p:cNvPr id="55" name="Right Arrow 54">
                <a:extLst>
                  <a:ext uri="{FF2B5EF4-FFF2-40B4-BE49-F238E27FC236}">
                    <a16:creationId xmlns:a16="http://schemas.microsoft.com/office/drawing/2014/main" id="{491183E6-B232-C9F1-EA25-363487311C99}"/>
                  </a:ext>
                </a:extLst>
              </p:cNvPr>
              <p:cNvSpPr/>
              <p:nvPr/>
            </p:nvSpPr>
            <p:spPr>
              <a:xfrm rot="10800000">
                <a:off x="6313714" y="2666997"/>
                <a:ext cx="925286" cy="1012371"/>
              </a:xfrm>
              <a:prstGeom prst="rightArrow">
                <a:avLst/>
              </a:prstGeom>
              <a:solidFill>
                <a:srgbClr val="D6D6D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6D03431-7775-A05E-297F-527BBFAC6C0F}"/>
                  </a:ext>
                </a:extLst>
              </p:cNvPr>
              <p:cNvSpPr txBox="1"/>
              <p:nvPr/>
            </p:nvSpPr>
            <p:spPr>
              <a:xfrm>
                <a:off x="6423837" y="2960156"/>
                <a:ext cx="8595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400" dirty="0">
                    <a:solidFill>
                      <a:srgbClr val="FF0000"/>
                    </a:solidFill>
                  </a:rPr>
                  <a:t>NRF</a:t>
                </a:r>
                <a:r>
                  <a:rPr lang="en-CH" sz="2400" baseline="-250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D7E0AAB-5D60-FC30-24B1-3BFC079196C0}"/>
                </a:ext>
              </a:extLst>
            </p:cNvPr>
            <p:cNvGrpSpPr/>
            <p:nvPr/>
          </p:nvGrpSpPr>
          <p:grpSpPr>
            <a:xfrm>
              <a:off x="3015342" y="2688769"/>
              <a:ext cx="965351" cy="1012371"/>
              <a:chOff x="6542314" y="2666997"/>
              <a:chExt cx="965351" cy="1012371"/>
            </a:xfrm>
          </p:grpSpPr>
          <p:sp>
            <p:nvSpPr>
              <p:cNvPr id="76" name="Right Arrow 75">
                <a:extLst>
                  <a:ext uri="{FF2B5EF4-FFF2-40B4-BE49-F238E27FC236}">
                    <a16:creationId xmlns:a16="http://schemas.microsoft.com/office/drawing/2014/main" id="{9F36CF4A-0F5A-4B48-9DDF-C127B60CD777}"/>
                  </a:ext>
                </a:extLst>
              </p:cNvPr>
              <p:cNvSpPr/>
              <p:nvPr/>
            </p:nvSpPr>
            <p:spPr>
              <a:xfrm rot="10800000">
                <a:off x="6542314" y="2666997"/>
                <a:ext cx="925287" cy="1012371"/>
              </a:xfrm>
              <a:prstGeom prst="rightArrow">
                <a:avLst/>
              </a:prstGeom>
              <a:solidFill>
                <a:srgbClr val="D6D6D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6C50FD0-F4E8-FF01-4E1B-5BB36840484F}"/>
                  </a:ext>
                </a:extLst>
              </p:cNvPr>
              <p:cNvSpPr txBox="1"/>
              <p:nvPr/>
            </p:nvSpPr>
            <p:spPr>
              <a:xfrm>
                <a:off x="6648134" y="2960410"/>
                <a:ext cx="8595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400" dirty="0">
                    <a:solidFill>
                      <a:srgbClr val="FF0000"/>
                    </a:solidFill>
                  </a:rPr>
                  <a:t>NRF</a:t>
                </a:r>
                <a:r>
                  <a:rPr lang="en-CH" sz="2400" baseline="-25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E19718B-FD42-69EF-EF43-F9653EC29598}"/>
              </a:ext>
            </a:extLst>
          </p:cNvPr>
          <p:cNvSpPr txBox="1"/>
          <p:nvPr/>
        </p:nvSpPr>
        <p:spPr>
          <a:xfrm>
            <a:off x="2979869" y="627425"/>
            <a:ext cx="4163210" cy="646331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Ahrné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L., Chen, H., Henry,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C.J.,Kim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H-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S.,Schneeman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B. &amp; Windhab E.J. (2025). 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npj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Science of Food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 9, 56 (2025).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https://doi.org/10.1038/s41538-025-00395-x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5354B3-B3B0-BB96-ADC4-6B63A643127A}"/>
              </a:ext>
            </a:extLst>
          </p:cNvPr>
          <p:cNvGrpSpPr/>
          <p:nvPr/>
        </p:nvGrpSpPr>
        <p:grpSpPr>
          <a:xfrm>
            <a:off x="3462149" y="2052886"/>
            <a:ext cx="3363687" cy="2592451"/>
            <a:chOff x="3505198" y="2109939"/>
            <a:chExt cx="3363687" cy="259245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4FCDCB-C76F-75A1-A4F9-50EA0AD181CA}"/>
                </a:ext>
              </a:extLst>
            </p:cNvPr>
            <p:cNvSpPr txBox="1"/>
            <p:nvPr/>
          </p:nvSpPr>
          <p:spPr>
            <a:xfrm>
              <a:off x="4310024" y="4240725"/>
              <a:ext cx="1390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000" b="1" dirty="0">
                  <a:solidFill>
                    <a:srgbClr val="FF0000"/>
                  </a:solidFill>
                  <a:latin typeface="Symbol" pitchFamily="2" charset="2"/>
                  <a:cs typeface="Arial" panose="020B0604020202020204" pitchFamily="34" charset="0"/>
                </a:rPr>
                <a:t>      </a:t>
              </a:r>
              <a:r>
                <a:rPr lang="en-CH" sz="2400" dirty="0">
                  <a:solidFill>
                    <a:srgbClr val="FF0000"/>
                  </a:solidFill>
                  <a:latin typeface="Symbol" pitchFamily="2" charset="2"/>
                  <a:cs typeface="Arial" panose="020B0604020202020204" pitchFamily="34" charset="0"/>
                </a:rPr>
                <a:t>D</a:t>
              </a:r>
              <a:r>
                <a:rPr lang="en-CH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NRF</a:t>
              </a:r>
              <a:endParaRPr lang="en-CH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B4A31F68-DC6E-0E63-F912-3EC01899E44F}"/>
                </a:ext>
              </a:extLst>
            </p:cNvPr>
            <p:cNvSpPr/>
            <p:nvPr/>
          </p:nvSpPr>
          <p:spPr>
            <a:xfrm rot="5400000">
              <a:off x="5046860" y="2375905"/>
              <a:ext cx="280363" cy="3363687"/>
            </a:xfrm>
            <a:prstGeom prst="rightBrace">
              <a:avLst>
                <a:gd name="adj1" fmla="val 62180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A5A991-D9A2-419B-9CD0-9D840C7373DC}"/>
                </a:ext>
              </a:extLst>
            </p:cNvPr>
            <p:cNvSpPr txBox="1"/>
            <p:nvPr/>
          </p:nvSpPr>
          <p:spPr>
            <a:xfrm>
              <a:off x="4392856" y="2109939"/>
              <a:ext cx="156004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NRF</a:t>
              </a:r>
              <a:r>
                <a:rPr lang="en-CH" sz="1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 – NRF</a:t>
              </a:r>
              <a:r>
                <a:rPr lang="en-CH" sz="1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CH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046FA9-5F7D-57B4-03F6-B9D3A27E2023}"/>
              </a:ext>
            </a:extLst>
          </p:cNvPr>
          <p:cNvGrpSpPr/>
          <p:nvPr/>
        </p:nvGrpSpPr>
        <p:grpSpPr>
          <a:xfrm>
            <a:off x="185705" y="4985338"/>
            <a:ext cx="7542449" cy="1066800"/>
            <a:chOff x="542544" y="5364480"/>
            <a:chExt cx="7542449" cy="10668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E526DC-0FDF-4B65-CDE4-77871AE5D887}"/>
                </a:ext>
              </a:extLst>
            </p:cNvPr>
            <p:cNvSpPr/>
            <p:nvPr/>
          </p:nvSpPr>
          <p:spPr>
            <a:xfrm>
              <a:off x="3560064" y="5449824"/>
              <a:ext cx="231648" cy="268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D5AD4C-AA0F-D42C-066C-034FFE7C6DAE}"/>
                </a:ext>
              </a:extLst>
            </p:cNvPr>
            <p:cNvSpPr/>
            <p:nvPr/>
          </p:nvSpPr>
          <p:spPr>
            <a:xfrm>
              <a:off x="3712464" y="5602224"/>
              <a:ext cx="231648" cy="2682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9AE7A1-8C95-111D-CF7C-CF21BA240B88}"/>
                </a:ext>
              </a:extLst>
            </p:cNvPr>
            <p:cNvSpPr txBox="1"/>
            <p:nvPr/>
          </p:nvSpPr>
          <p:spPr>
            <a:xfrm>
              <a:off x="560832" y="5401056"/>
              <a:ext cx="7515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000" dirty="0">
                  <a:latin typeface="Arial" panose="020B0604020202020204" pitchFamily="34" charset="0"/>
                  <a:cs typeface="Arial" panose="020B0604020202020204" pitchFamily="34" charset="0"/>
                </a:rPr>
                <a:t>FORMULATION:    NRF  x.y   </a:t>
              </a:r>
              <a:r>
                <a:rPr lang="en-CH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100 kcal   </a:t>
              </a:r>
              <a:r>
                <a:rPr lang="en-CH" sz="2000" dirty="0">
                  <a:latin typeface="Arial" panose="020B0604020202020204" pitchFamily="34" charset="0"/>
                  <a:cs typeface="Arial" panose="020B0604020202020204" pitchFamily="34" charset="0"/>
                </a:rPr>
                <a:t>=    NRx</a:t>
              </a:r>
              <a:r>
                <a:rPr lang="en-CH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100kcal</a:t>
              </a:r>
              <a:r>
                <a:rPr lang="en-CH" sz="2000" dirty="0">
                  <a:latin typeface="Arial" panose="020B0604020202020204" pitchFamily="34" charset="0"/>
                  <a:cs typeface="Arial" panose="020B0604020202020204" pitchFamily="34" charset="0"/>
                </a:rPr>
                <a:t>  -  LIMy</a:t>
              </a:r>
              <a:r>
                <a:rPr lang="en-CH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100kcal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09534D-1DA8-E862-EE94-0537EC35FA75}"/>
                </a:ext>
              </a:extLst>
            </p:cNvPr>
            <p:cNvSpPr txBox="1"/>
            <p:nvPr/>
          </p:nvSpPr>
          <p:spPr>
            <a:xfrm>
              <a:off x="542544" y="6028944"/>
              <a:ext cx="75424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000" dirty="0">
                  <a:latin typeface="Arial" panose="020B0604020202020204" pitchFamily="34" charset="0"/>
                  <a:cs typeface="Arial" panose="020B0604020202020204" pitchFamily="34" charset="0"/>
                </a:rPr>
                <a:t>PROCESSING:   </a:t>
              </a:r>
              <a:r>
                <a:rPr lang="en-CH" sz="2000" dirty="0">
                  <a:latin typeface="Symbol" pitchFamily="2" charset="2"/>
                  <a:cs typeface="Arial" panose="020B0604020202020204" pitchFamily="34" charset="0"/>
                </a:rPr>
                <a:t>D</a:t>
              </a:r>
              <a:r>
                <a:rPr lang="en-CH" sz="2000" dirty="0">
                  <a:latin typeface="Arial" panose="020B0604020202020204" pitchFamily="34" charset="0"/>
                  <a:cs typeface="Arial" panose="020B0604020202020204" pitchFamily="34" charset="0"/>
                </a:rPr>
                <a:t>NRF  x.y   </a:t>
              </a:r>
              <a:r>
                <a:rPr lang="en-CH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100 kcal   </a:t>
              </a:r>
              <a:r>
                <a:rPr lang="en-CH" sz="2000" dirty="0">
                  <a:latin typeface="Arial" panose="020B0604020202020204" pitchFamily="34" charset="0"/>
                  <a:cs typeface="Arial" panose="020B0604020202020204" pitchFamily="34" charset="0"/>
                </a:rPr>
                <a:t>=  </a:t>
              </a:r>
              <a:r>
                <a:rPr lang="en-CH" sz="2000" dirty="0">
                  <a:latin typeface="Symbol" pitchFamily="2" charset="2"/>
                  <a:cs typeface="Arial" panose="020B0604020202020204" pitchFamily="34" charset="0"/>
                </a:rPr>
                <a:t>D</a:t>
              </a:r>
              <a:r>
                <a:rPr lang="en-CH" sz="2000" dirty="0">
                  <a:latin typeface="Arial" panose="020B0604020202020204" pitchFamily="34" charset="0"/>
                  <a:cs typeface="Arial" panose="020B0604020202020204" pitchFamily="34" charset="0"/>
                </a:rPr>
                <a:t>NRx</a:t>
              </a:r>
              <a:r>
                <a:rPr lang="en-CH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100kcal</a:t>
              </a:r>
              <a:r>
                <a:rPr lang="en-CH" sz="2000" dirty="0">
                  <a:latin typeface="Arial" panose="020B0604020202020204" pitchFamily="34" charset="0"/>
                  <a:cs typeface="Arial" panose="020B0604020202020204" pitchFamily="34" charset="0"/>
                </a:rPr>
                <a:t>  -  </a:t>
              </a:r>
              <a:r>
                <a:rPr lang="en-CH" sz="2000" dirty="0">
                  <a:latin typeface="Symbol" pitchFamily="2" charset="2"/>
                  <a:cs typeface="Arial" panose="020B0604020202020204" pitchFamily="34" charset="0"/>
                </a:rPr>
                <a:t>D</a:t>
              </a:r>
              <a:r>
                <a:rPr lang="en-CH" sz="2000" dirty="0">
                  <a:latin typeface="Arial" panose="020B0604020202020204" pitchFamily="34" charset="0"/>
                  <a:cs typeface="Arial" panose="020B0604020202020204" pitchFamily="34" charset="0"/>
                </a:rPr>
                <a:t>LIMy</a:t>
              </a:r>
              <a:r>
                <a:rPr lang="en-CH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100kcal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B930291-3140-EA4E-8E86-7F7C048D7D7F}"/>
                </a:ext>
              </a:extLst>
            </p:cNvPr>
            <p:cNvSpPr/>
            <p:nvPr/>
          </p:nvSpPr>
          <p:spPr>
            <a:xfrm>
              <a:off x="573024" y="5364480"/>
              <a:ext cx="2060448" cy="438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5AF733A-B5CD-F581-B74A-4AF4B43466AE}"/>
                </a:ext>
              </a:extLst>
            </p:cNvPr>
            <p:cNvSpPr/>
            <p:nvPr/>
          </p:nvSpPr>
          <p:spPr>
            <a:xfrm>
              <a:off x="542544" y="5992368"/>
              <a:ext cx="1956816" cy="438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E3F1865-EE91-361C-4AF9-55794487E188}"/>
              </a:ext>
            </a:extLst>
          </p:cNvPr>
          <p:cNvSpPr txBox="1"/>
          <p:nvPr/>
        </p:nvSpPr>
        <p:spPr>
          <a:xfrm>
            <a:off x="2096688" y="76428"/>
            <a:ext cx="6654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Real Live Scenario </a:t>
            </a:r>
            <a:r>
              <a:rPr lang="en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experience of food product developers &amp; chefs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6A43B47-E06F-0735-C7D7-6E28BA4058A5}"/>
              </a:ext>
            </a:extLst>
          </p:cNvPr>
          <p:cNvCxnSpPr>
            <a:cxnSpLocks/>
          </p:cNvCxnSpPr>
          <p:nvPr/>
        </p:nvCxnSpPr>
        <p:spPr>
          <a:xfrm>
            <a:off x="20027" y="480479"/>
            <a:ext cx="12171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hteck 23">
            <a:extLst>
              <a:ext uri="{FF2B5EF4-FFF2-40B4-BE49-F238E27FC236}">
                <a16:creationId xmlns:a16="http://schemas.microsoft.com/office/drawing/2014/main" id="{737E552C-6B62-60D3-4CA1-ED5B2952398B}"/>
              </a:ext>
            </a:extLst>
          </p:cNvPr>
          <p:cNvSpPr/>
          <p:nvPr/>
        </p:nvSpPr>
        <p:spPr>
          <a:xfrm>
            <a:off x="0" y="0"/>
            <a:ext cx="12192000" cy="471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38A42F6-CB34-FD32-6485-4C65E3FA7ED9}"/>
              </a:ext>
            </a:extLst>
          </p:cNvPr>
          <p:cNvSpPr txBox="1"/>
          <p:nvPr/>
        </p:nvSpPr>
        <p:spPr>
          <a:xfrm>
            <a:off x="2882266" y="54613"/>
            <a:ext cx="833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Nutrition Value related product classification SCHEME  (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NOURISH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IF&amp;PC)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7233D0C-5C51-AF87-85EF-A09879D0A853}"/>
              </a:ext>
            </a:extLst>
          </p:cNvPr>
          <p:cNvGrpSpPr/>
          <p:nvPr/>
        </p:nvGrpSpPr>
        <p:grpSpPr>
          <a:xfrm>
            <a:off x="2831368" y="4624259"/>
            <a:ext cx="8783296" cy="1953473"/>
            <a:chOff x="2831368" y="4624259"/>
            <a:chExt cx="8783296" cy="195347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98BAE27-647E-A2B1-BDBA-CE214B7AA69A}"/>
                </a:ext>
              </a:extLst>
            </p:cNvPr>
            <p:cNvGrpSpPr/>
            <p:nvPr/>
          </p:nvGrpSpPr>
          <p:grpSpPr>
            <a:xfrm>
              <a:off x="2831368" y="4624259"/>
              <a:ext cx="8783296" cy="1953473"/>
              <a:chOff x="3177056" y="4691166"/>
              <a:chExt cx="8783296" cy="1953473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2A6AAD89-4057-FF21-FE5C-DF2ED01EECD2}"/>
                  </a:ext>
                </a:extLst>
              </p:cNvPr>
              <p:cNvSpPr/>
              <p:nvPr/>
            </p:nvSpPr>
            <p:spPr>
              <a:xfrm>
                <a:off x="7985760" y="5062652"/>
                <a:ext cx="3974592" cy="158198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E99019-501B-61F2-9C3F-817F710B8B67}"/>
                  </a:ext>
                </a:extLst>
              </p:cNvPr>
              <p:cNvSpPr txBox="1"/>
              <p:nvPr/>
            </p:nvSpPr>
            <p:spPr>
              <a:xfrm>
                <a:off x="9320081" y="4691166"/>
                <a:ext cx="1494320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rtlCol="0" anchor="ctr">
                <a:spAutoFit/>
              </a:bodyPr>
              <a:lstStyle/>
              <a:p>
                <a:r>
                  <a:rPr lang="en-CH" dirty="0"/>
                  <a:t>EXTENSIONS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41004C-1CB4-A9AB-1900-35C7918BCBDA}"/>
                  </a:ext>
                </a:extLst>
              </p:cNvPr>
              <p:cNvSpPr txBox="1"/>
              <p:nvPr/>
            </p:nvSpPr>
            <p:spPr>
              <a:xfrm>
                <a:off x="8159273" y="6153463"/>
                <a:ext cx="15088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sz="16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(anti-nutrient)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3C431B-78CD-CAE1-1A4A-97F1FA0528CD}"/>
                  </a:ext>
                </a:extLst>
              </p:cNvPr>
              <p:cNvSpPr txBox="1"/>
              <p:nvPr/>
            </p:nvSpPr>
            <p:spPr>
              <a:xfrm>
                <a:off x="7986800" y="5106961"/>
                <a:ext cx="3825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ANz</a:t>
                </a:r>
                <a:r>
                  <a:rPr lang="en-CH" sz="2000" baseline="-25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100kcal</a:t>
                </a:r>
                <a:r>
                  <a:rPr lang="en-CH" sz="2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±   AIF</a:t>
                </a:r>
                <a:r>
                  <a:rPr lang="en-CH" sz="2000" baseline="-25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100kcal</a:t>
                </a:r>
                <a:r>
                  <a:rPr lang="en-CH" sz="2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± …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51B47B3-2C89-D2E5-747A-B2FE4F7FAB85}"/>
                  </a:ext>
                </a:extLst>
              </p:cNvPr>
              <p:cNvSpPr txBox="1"/>
              <p:nvPr/>
            </p:nvSpPr>
            <p:spPr>
              <a:xfrm>
                <a:off x="7955280" y="5734849"/>
                <a:ext cx="3889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</a:t>
                </a:r>
                <a:r>
                  <a:rPr lang="en-CH" sz="2000" dirty="0">
                    <a:solidFill>
                      <a:srgbClr val="0042FF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sz="2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ANz</a:t>
                </a:r>
                <a:r>
                  <a:rPr lang="en-CH" sz="2000" baseline="-25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100kcal</a:t>
                </a:r>
                <a:r>
                  <a:rPr lang="en-CH" sz="2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±  </a:t>
                </a:r>
                <a:r>
                  <a:rPr lang="en-CH" sz="2000" dirty="0">
                    <a:solidFill>
                      <a:srgbClr val="0042FF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sz="2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AIF</a:t>
                </a:r>
                <a:r>
                  <a:rPr lang="en-CH" sz="2000" baseline="-25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100kcal   </a:t>
                </a:r>
                <a:r>
                  <a:rPr lang="en-CH" sz="2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± …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AB5491-CE46-F47C-4610-F79691D87CD7}"/>
                  </a:ext>
                </a:extLst>
              </p:cNvPr>
              <p:cNvSpPr txBox="1"/>
              <p:nvPr/>
            </p:nvSpPr>
            <p:spPr>
              <a:xfrm>
                <a:off x="3718560" y="5101014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.z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B1C1A6-B310-511E-4FEC-EF3A3E66B700}"/>
                  </a:ext>
                </a:extLst>
              </p:cNvPr>
              <p:cNvSpPr txBox="1"/>
              <p:nvPr/>
            </p:nvSpPr>
            <p:spPr>
              <a:xfrm>
                <a:off x="3640352" y="5726820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000" dirty="0">
                    <a:solidFill>
                      <a:srgbClr val="004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.z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D183075-A7CA-9870-079E-C9924EB1F741}"/>
                  </a:ext>
                </a:extLst>
              </p:cNvPr>
              <p:cNvSpPr txBox="1"/>
              <p:nvPr/>
            </p:nvSpPr>
            <p:spPr>
              <a:xfrm>
                <a:off x="3254224" y="4957833"/>
                <a:ext cx="291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sz="2400" dirty="0">
                    <a:solidFill>
                      <a:srgbClr val="0042FF"/>
                    </a:solidFill>
                  </a:rPr>
                  <a:t>*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392568-48B5-612C-6EC7-562D5E85E7B4}"/>
                  </a:ext>
                </a:extLst>
              </p:cNvPr>
              <p:cNvSpPr txBox="1"/>
              <p:nvPr/>
            </p:nvSpPr>
            <p:spPr>
              <a:xfrm>
                <a:off x="3177056" y="5608022"/>
                <a:ext cx="325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400" dirty="0">
                    <a:solidFill>
                      <a:srgbClr val="0042FF"/>
                    </a:solidFill>
                  </a:rPr>
                  <a:t>*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B8D493-24DC-2266-A99F-03E2F3CD9FDE}"/>
                </a:ext>
              </a:extLst>
            </p:cNvPr>
            <p:cNvSpPr txBox="1"/>
            <p:nvPr/>
          </p:nvSpPr>
          <p:spPr>
            <a:xfrm>
              <a:off x="9467387" y="6082839"/>
              <a:ext cx="1680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600" dirty="0">
                  <a:solidFill>
                    <a:srgbClr val="004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(additive impact)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E8939AA-B502-7AFC-A202-FABBE609A6DE}"/>
              </a:ext>
            </a:extLst>
          </p:cNvPr>
          <p:cNvSpPr txBox="1"/>
          <p:nvPr/>
        </p:nvSpPr>
        <p:spPr>
          <a:xfrm>
            <a:off x="7810052" y="3227294"/>
            <a:ext cx="2303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NRFx.y = NRx - LIMy</a:t>
            </a:r>
          </a:p>
          <a:p>
            <a:endParaRPr lang="en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x Nutrients Recommended</a:t>
            </a:r>
          </a:p>
          <a:p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y Nutrients to LIMit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B49288-CAC0-332F-BE1E-4FB0A38F8B10}"/>
              </a:ext>
            </a:extLst>
          </p:cNvPr>
          <p:cNvSpPr txBox="1"/>
          <p:nvPr/>
        </p:nvSpPr>
        <p:spPr>
          <a:xfrm>
            <a:off x="11415214" y="634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Erich J. </a:t>
            </a:r>
          </a:p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Windhab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C6CFB-A8A4-A43F-602D-6C6FF7F4BB0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9210" y="0"/>
            <a:ext cx="989137" cy="48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Freeform 14">
            <a:extLst>
              <a:ext uri="{FF2B5EF4-FFF2-40B4-BE49-F238E27FC236}">
                <a16:creationId xmlns:a16="http://schemas.microsoft.com/office/drawing/2014/main" id="{F2357039-4A39-2653-6E90-23CB3305D2ED}"/>
              </a:ext>
            </a:extLst>
          </p:cNvPr>
          <p:cNvSpPr/>
          <p:nvPr/>
        </p:nvSpPr>
        <p:spPr>
          <a:xfrm>
            <a:off x="1804490" y="34047"/>
            <a:ext cx="413820" cy="400518"/>
          </a:xfrm>
          <a:custGeom>
            <a:avLst/>
            <a:gdLst/>
            <a:ahLst/>
            <a:cxnLst/>
            <a:rect l="l" t="t" r="r" b="b"/>
            <a:pathLst>
              <a:path w="566323" h="489578">
                <a:moveTo>
                  <a:pt x="0" y="0"/>
                </a:moveTo>
                <a:lnTo>
                  <a:pt x="566323" y="0"/>
                </a:lnTo>
                <a:lnTo>
                  <a:pt x="566323" y="489578"/>
                </a:lnTo>
                <a:lnTo>
                  <a:pt x="0" y="489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080" t="-46300" r="-31520" b="-42945"/>
            </a:stretch>
          </a:blipFill>
          <a:ln>
            <a:noFill/>
          </a:ln>
        </p:spPr>
        <p:txBody>
          <a:bodyPr/>
          <a:lstStyle/>
          <a:p>
            <a:endParaRPr lang="en-CA" sz="12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6B9F9-DC41-70B1-2E34-4BDCDD1E431E}"/>
              </a:ext>
            </a:extLst>
          </p:cNvPr>
          <p:cNvSpPr txBox="1"/>
          <p:nvPr/>
        </p:nvSpPr>
        <p:spPr>
          <a:xfrm>
            <a:off x="938719" y="121596"/>
            <a:ext cx="88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0" dirty="0">
                <a:solidFill>
                  <a:schemeClr val="bg1">
                    <a:lumMod val="95000"/>
                  </a:schemeClr>
                </a:solidFill>
              </a:rPr>
              <a:t>Task Force</a:t>
            </a:r>
          </a:p>
        </p:txBody>
      </p:sp>
    </p:spTree>
    <p:extLst>
      <p:ext uri="{BB962C8B-B14F-4D97-AF65-F5344CB8AC3E}">
        <p14:creationId xmlns:p14="http://schemas.microsoft.com/office/powerpoint/2010/main" val="32481303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08BD4163-C30B-DF39-A74C-1F004046189B}"/>
              </a:ext>
            </a:extLst>
          </p:cNvPr>
          <p:cNvGrpSpPr/>
          <p:nvPr/>
        </p:nvGrpSpPr>
        <p:grpSpPr>
          <a:xfrm>
            <a:off x="914401" y="685800"/>
            <a:ext cx="11175011" cy="6062400"/>
            <a:chOff x="914401" y="685800"/>
            <a:chExt cx="11175011" cy="606286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3859C61-46C3-DA20-05B4-D3506A199D96}"/>
                </a:ext>
              </a:extLst>
            </p:cNvPr>
            <p:cNvGrpSpPr/>
            <p:nvPr/>
          </p:nvGrpSpPr>
          <p:grpSpPr>
            <a:xfrm>
              <a:off x="914401" y="685800"/>
              <a:ext cx="11175011" cy="6062869"/>
              <a:chOff x="-410933" y="377144"/>
              <a:chExt cx="11398396" cy="641358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86A6636-3D9E-FDF8-B87C-D2AB8E601910}"/>
                  </a:ext>
                </a:extLst>
              </p:cNvPr>
              <p:cNvGrpSpPr/>
              <p:nvPr/>
            </p:nvGrpSpPr>
            <p:grpSpPr>
              <a:xfrm>
                <a:off x="-410933" y="377144"/>
                <a:ext cx="11398396" cy="6413582"/>
                <a:chOff x="851337" y="486475"/>
                <a:chExt cx="11398396" cy="6413582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BE95F8D8-B5CA-E58B-F420-BBB3B6A05949}"/>
                    </a:ext>
                  </a:extLst>
                </p:cNvPr>
                <p:cNvGrpSpPr/>
                <p:nvPr/>
              </p:nvGrpSpPr>
              <p:grpSpPr>
                <a:xfrm>
                  <a:off x="851337" y="550779"/>
                  <a:ext cx="10961132" cy="6349278"/>
                  <a:chOff x="851337" y="550779"/>
                  <a:chExt cx="10961132" cy="6349278"/>
                </a:xfrm>
              </p:grpSpPr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5A150ED3-EA95-3A1B-5D57-110934F53642}"/>
                      </a:ext>
                    </a:extLst>
                  </p:cNvPr>
                  <p:cNvGrpSpPr/>
                  <p:nvPr/>
                </p:nvGrpSpPr>
                <p:grpSpPr>
                  <a:xfrm>
                    <a:off x="851337" y="550779"/>
                    <a:ext cx="10961132" cy="6349278"/>
                    <a:chOff x="851337" y="550779"/>
                    <a:chExt cx="10961132" cy="6349278"/>
                  </a:xfrm>
                </p:grpSpPr>
                <p:sp>
                  <p:nvSpPr>
                    <p:cNvPr id="287" name="TextBox 286">
                      <a:extLst>
                        <a:ext uri="{FF2B5EF4-FFF2-40B4-BE49-F238E27FC236}">
                          <a16:creationId xmlns:a16="http://schemas.microsoft.com/office/drawing/2014/main" id="{A830C1B7-3BBC-EFC4-C7B7-CC99FDF435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897542" y="1910552"/>
                      <a:ext cx="325821" cy="4636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CH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6" name="TextBox 245">
                      <a:extLst>
                        <a:ext uri="{FF2B5EF4-FFF2-40B4-BE49-F238E27FC236}">
                          <a16:creationId xmlns:a16="http://schemas.microsoft.com/office/drawing/2014/main" id="{41818268-C081-FDCE-6FE8-7E14C7FB75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4585" y="6499947"/>
                      <a:ext cx="334097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Formulation :  </a:t>
                      </a:r>
                      <a:r>
                        <a:rPr lang="en-CH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NRF9.3</a:t>
                      </a:r>
                      <a:r>
                        <a:rPr lang="en-CH" sz="20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kcal</a:t>
                      </a:r>
                    </a:p>
                  </p:txBody>
                </p:sp>
                <p:cxnSp>
                  <p:nvCxnSpPr>
                    <p:cNvPr id="247" name="Straight Arrow Connector 246">
                      <a:extLst>
                        <a:ext uri="{FF2B5EF4-FFF2-40B4-BE49-F238E27FC236}">
                          <a16:creationId xmlns:a16="http://schemas.microsoft.com/office/drawing/2014/main" id="{F7028BCE-05B9-3BD1-B0B6-579CDAB9D4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295793" y="550779"/>
                      <a:ext cx="0" cy="5564199"/>
                    </a:xfrm>
                    <a:prstGeom prst="straightConnector1">
                      <a:avLst/>
                    </a:prstGeom>
                    <a:ln w="28575">
                      <a:solidFill>
                        <a:schemeClr val="bg1">
                          <a:lumMod val="65000"/>
                        </a:schemeClr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Straight Arrow Connector 247">
                      <a:extLst>
                        <a:ext uri="{FF2B5EF4-FFF2-40B4-BE49-F238E27FC236}">
                          <a16:creationId xmlns:a16="http://schemas.microsoft.com/office/drawing/2014/main" id="{66896509-383D-EDC0-2E8D-F02217647D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86164" y="3415006"/>
                      <a:ext cx="10926305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bg1">
                          <a:lumMod val="65000"/>
                        </a:schemeClr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Straight Connector 252">
                      <a:extLst>
                        <a:ext uri="{FF2B5EF4-FFF2-40B4-BE49-F238E27FC236}">
                          <a16:creationId xmlns:a16="http://schemas.microsoft.com/office/drawing/2014/main" id="{E777BE55-5016-DBBE-10D5-D118B26AA7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68110" y="779225"/>
                      <a:ext cx="5289910" cy="5295966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5" name="TextBox 254">
                      <a:extLst>
                        <a:ext uri="{FF2B5EF4-FFF2-40B4-BE49-F238E27FC236}">
                          <a16:creationId xmlns:a16="http://schemas.microsoft.com/office/drawing/2014/main" id="{BE24E5BC-BEA9-90B4-2E3B-1510966061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57022" y="6093957"/>
                      <a:ext cx="7040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+100</a:t>
                      </a:r>
                    </a:p>
                  </p:txBody>
                </p:sp>
                <p:cxnSp>
                  <p:nvCxnSpPr>
                    <p:cNvPr id="257" name="Straight Connector 256">
                      <a:extLst>
                        <a:ext uri="{FF2B5EF4-FFF2-40B4-BE49-F238E27FC236}">
                          <a16:creationId xmlns:a16="http://schemas.microsoft.com/office/drawing/2014/main" id="{41D11074-CABF-32FB-6E69-3C2823385D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631534" y="789735"/>
                      <a:ext cx="0" cy="526568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257">
                      <a:extLst>
                        <a:ext uri="{FF2B5EF4-FFF2-40B4-BE49-F238E27FC236}">
                          <a16:creationId xmlns:a16="http://schemas.microsoft.com/office/drawing/2014/main" id="{70627329-4244-D2AA-82E7-F82991300C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939048" y="794990"/>
                      <a:ext cx="0" cy="526568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0" name="TextBox 259">
                      <a:extLst>
                        <a:ext uri="{FF2B5EF4-FFF2-40B4-BE49-F238E27FC236}">
                          <a16:creationId xmlns:a16="http://schemas.microsoft.com/office/drawing/2014/main" id="{71A94DD7-F4FC-DBF5-EBD7-C8CD996F0F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64065" y="6068557"/>
                      <a:ext cx="7040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+200</a:t>
                      </a:r>
                    </a:p>
                  </p:txBody>
                </p:sp>
                <p:cxnSp>
                  <p:nvCxnSpPr>
                    <p:cNvPr id="261" name="Straight Connector 260">
                      <a:extLst>
                        <a:ext uri="{FF2B5EF4-FFF2-40B4-BE49-F238E27FC236}">
                          <a16:creationId xmlns:a16="http://schemas.microsoft.com/office/drawing/2014/main" id="{6D8E8789-9EBD-E8B7-9F85-0E87CE2807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34353" y="2053525"/>
                      <a:ext cx="3954117" cy="3991382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Straight Connector 261">
                      <a:extLst>
                        <a:ext uri="{FF2B5EF4-FFF2-40B4-BE49-F238E27FC236}">
                          <a16:creationId xmlns:a16="http://schemas.microsoft.com/office/drawing/2014/main" id="{5FDF4430-D2C9-7D64-3A7F-2118643004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09697" y="754266"/>
                      <a:ext cx="5309490" cy="5337936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Straight Connector 262">
                      <a:extLst>
                        <a:ext uri="{FF2B5EF4-FFF2-40B4-BE49-F238E27FC236}">
                          <a16:creationId xmlns:a16="http://schemas.microsoft.com/office/drawing/2014/main" id="{37447BB7-159C-535C-115B-C6A985CFE9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71394" y="768715"/>
                      <a:ext cx="5302469" cy="5291958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Straight Connector 263">
                      <a:extLst>
                        <a:ext uri="{FF2B5EF4-FFF2-40B4-BE49-F238E27FC236}">
                          <a16:creationId xmlns:a16="http://schemas.microsoft.com/office/drawing/2014/main" id="{EE2F9535-93EA-94E5-D122-AB52A32F37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1337" y="4729956"/>
                      <a:ext cx="32582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Straight Connector 265">
                      <a:extLst>
                        <a:ext uri="{FF2B5EF4-FFF2-40B4-BE49-F238E27FC236}">
                          <a16:creationId xmlns:a16="http://schemas.microsoft.com/office/drawing/2014/main" id="{A6E452DE-2E76-8361-BFD2-65F7F26D65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630333" y="779937"/>
                      <a:ext cx="3964259" cy="3965799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Straight Connector 266">
                      <a:extLst>
                        <a:ext uri="{FF2B5EF4-FFF2-40B4-BE49-F238E27FC236}">
                          <a16:creationId xmlns:a16="http://schemas.microsoft.com/office/drawing/2014/main" id="{6A0D8B70-E5EC-A420-CAA3-37BD994EC0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950948" y="760448"/>
                      <a:ext cx="2657959" cy="2646336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8" name="Straight Connector 267">
                      <a:extLst>
                        <a:ext uri="{FF2B5EF4-FFF2-40B4-BE49-F238E27FC236}">
                          <a16:creationId xmlns:a16="http://schemas.microsoft.com/office/drawing/2014/main" id="{59F2D6FB-EC18-C04C-70CA-9D0471AC4E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296041" y="779937"/>
                      <a:ext cx="1296691" cy="1265695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Straight Connector 269">
                      <a:extLst>
                        <a:ext uri="{FF2B5EF4-FFF2-40B4-BE49-F238E27FC236}">
                          <a16:creationId xmlns:a16="http://schemas.microsoft.com/office/drawing/2014/main" id="{96FD271F-219B-3D89-F98F-318833FB05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934773" y="3430861"/>
                      <a:ext cx="2638007" cy="265208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Straight Connector 270">
                      <a:extLst>
                        <a:ext uri="{FF2B5EF4-FFF2-40B4-BE49-F238E27FC236}">
                          <a16:creationId xmlns:a16="http://schemas.microsoft.com/office/drawing/2014/main" id="{C45B2329-C6DE-A1DA-A77B-DF1CB3E8EE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10254713" y="4729422"/>
                      <a:ext cx="1363851" cy="134060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2" name="TextBox 271">
                      <a:extLst>
                        <a:ext uri="{FF2B5EF4-FFF2-40B4-BE49-F238E27FC236}">
                          <a16:creationId xmlns:a16="http://schemas.microsoft.com/office/drawing/2014/main" id="{15FF7CAF-F6B9-2BA6-C2E1-9C31132345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93827" y="6094715"/>
                      <a:ext cx="5180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</a:t>
                      </a:r>
                    </a:p>
                  </p:txBody>
                </p:sp>
                <p:sp>
                  <p:nvSpPr>
                    <p:cNvPr id="273" name="TextBox 272">
                      <a:extLst>
                        <a:ext uri="{FF2B5EF4-FFF2-40B4-BE49-F238E27FC236}">
                          <a16:creationId xmlns:a16="http://schemas.microsoft.com/office/drawing/2014/main" id="{7DFD9994-64F9-0F56-161D-2B871F0A11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23667" y="6082861"/>
                      <a:ext cx="57579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+50</a:t>
                      </a:r>
                    </a:p>
                  </p:txBody>
                </p:sp>
                <p:sp>
                  <p:nvSpPr>
                    <p:cNvPr id="274" name="TextBox 273">
                      <a:extLst>
                        <a:ext uri="{FF2B5EF4-FFF2-40B4-BE49-F238E27FC236}">
                          <a16:creationId xmlns:a16="http://schemas.microsoft.com/office/drawing/2014/main" id="{F77CC8E0-4503-9BA1-238B-163F6D48BD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72200" y="6108261"/>
                      <a:ext cx="3129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p:txBody>
                </p:sp>
                <p:cxnSp>
                  <p:nvCxnSpPr>
                    <p:cNvPr id="276" name="Straight Connector 275">
                      <a:extLst>
                        <a:ext uri="{FF2B5EF4-FFF2-40B4-BE49-F238E27FC236}">
                          <a16:creationId xmlns:a16="http://schemas.microsoft.com/office/drawing/2014/main" id="{FE27B80A-54A9-78CA-7BB4-517C4CEFC1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980443" y="772801"/>
                      <a:ext cx="0" cy="526568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Straight Connector 276">
                      <a:extLst>
                        <a:ext uri="{FF2B5EF4-FFF2-40B4-BE49-F238E27FC236}">
                          <a16:creationId xmlns:a16="http://schemas.microsoft.com/office/drawing/2014/main" id="{573A5D8F-BDED-C63A-A9E9-91E496FD1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613577" y="798202"/>
                      <a:ext cx="0" cy="526568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>
                      <a:extLst>
                        <a:ext uri="{FF2B5EF4-FFF2-40B4-BE49-F238E27FC236}">
                          <a16:creationId xmlns:a16="http://schemas.microsoft.com/office/drawing/2014/main" id="{5A773984-FEC2-9787-0D4B-9D7B9B4E07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961643" y="789735"/>
                      <a:ext cx="0" cy="526568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279">
                      <a:extLst>
                        <a:ext uri="{FF2B5EF4-FFF2-40B4-BE49-F238E27FC236}">
                          <a16:creationId xmlns:a16="http://schemas.microsoft.com/office/drawing/2014/main" id="{CF50A436-0AEB-5AEB-108E-BEBD98A093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611710" y="781268"/>
                      <a:ext cx="0" cy="526568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Straight Connector 280">
                      <a:extLst>
                        <a:ext uri="{FF2B5EF4-FFF2-40B4-BE49-F238E27FC236}">
                          <a16:creationId xmlns:a16="http://schemas.microsoft.com/office/drawing/2014/main" id="{4E5151CA-643D-596E-CAE9-22889F908C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288757" y="766488"/>
                      <a:ext cx="0" cy="526568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A9A3A277-18B9-48F3-F45D-A3BE8C8F98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1892" y="2068880"/>
                    <a:ext cx="4016288" cy="402332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2F9C3BB3-A00D-E5AC-FC5E-546CA221CB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9641" y="4726839"/>
                    <a:ext cx="1363851" cy="134060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C05A2435-A630-1D3F-734F-A467B5FC1C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11304" y="761144"/>
                    <a:ext cx="5288375" cy="528670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62ADF745-D5AA-3A38-6655-3C5736AD08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655928" y="743919"/>
                    <a:ext cx="5286594" cy="532201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948C289A-771A-BAE5-B992-230F657AAB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6953" y="747694"/>
                    <a:ext cx="5302469" cy="529195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B59F8ADB-2247-AF1A-7BE6-63305B689F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380331" y="722398"/>
                    <a:ext cx="5288375" cy="528670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0C3DED4D-0F53-3FA7-8461-42F09F2DFE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93948" y="761144"/>
                    <a:ext cx="5288375" cy="528670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299EC679-A68A-C0B1-D575-BB891FF799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626603" y="760208"/>
                    <a:ext cx="1367014" cy="130881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AAC12B96-72CB-E26F-23CE-081B5BF0EA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82272" y="767022"/>
                    <a:ext cx="2683077" cy="263400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14EE390C-9AD4-33E6-BE76-69BE0F0412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73811" y="756690"/>
                    <a:ext cx="1363851" cy="134060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7EDBD539-337B-CA61-2A2E-449CDCE560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321910" y="789735"/>
                    <a:ext cx="0" cy="526568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id="{387BC8EF-E687-364E-E2F9-FF48CA80C4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640844" y="781268"/>
                    <a:ext cx="0" cy="526568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id="{84BD9C5D-B741-100A-62CF-B82A7C47AB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20044" y="789735"/>
                    <a:ext cx="0" cy="526568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>
                    <a:extLst>
                      <a:ext uri="{FF2B5EF4-FFF2-40B4-BE49-F238E27FC236}">
                        <a16:creationId xmlns:a16="http://schemas.microsoft.com/office/drawing/2014/main" id="{E397A036-CF35-766B-DD37-9469CEBB11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982310" y="772802"/>
                    <a:ext cx="0" cy="526568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>
                    <a:extLst>
                      <a:ext uri="{FF2B5EF4-FFF2-40B4-BE49-F238E27FC236}">
                        <a16:creationId xmlns:a16="http://schemas.microsoft.com/office/drawing/2014/main" id="{50D7EE19-7DA5-96DF-E322-20418A0289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61510" y="789735"/>
                    <a:ext cx="0" cy="526568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45B5C54D-4F4E-98D2-23AE-09EB24B622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8215" y="3383830"/>
                    <a:ext cx="2682365" cy="2647627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8" name="Straight Connector 317">
                  <a:extLst>
                    <a:ext uri="{FF2B5EF4-FFF2-40B4-BE49-F238E27FC236}">
                      <a16:creationId xmlns:a16="http://schemas.microsoft.com/office/drawing/2014/main" id="{3662D488-2EA0-40EF-7FC9-DD40F3CC97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78533" y="789735"/>
                  <a:ext cx="0" cy="52656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A55C8EDB-F5E3-7D86-D3E5-8F169722DC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35430" y="773970"/>
                  <a:ext cx="0" cy="52656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B2092CEF-8BCA-B0D3-153B-FBF2A5D0A6A8}"/>
                    </a:ext>
                  </a:extLst>
                </p:cNvPr>
                <p:cNvSpPr txBox="1"/>
                <p:nvPr/>
              </p:nvSpPr>
              <p:spPr>
                <a:xfrm rot="2772148">
                  <a:off x="3505011" y="4726639"/>
                  <a:ext cx="1071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FPFI</a:t>
                  </a:r>
                  <a:r>
                    <a:rPr lang="en-CH" sz="14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- 8</a:t>
                  </a:r>
                </a:p>
              </p:txBody>
            </p:sp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0B1DF1E1-B96F-555A-5C1B-C77DE4569015}"/>
                    </a:ext>
                  </a:extLst>
                </p:cNvPr>
                <p:cNvSpPr txBox="1"/>
                <p:nvPr/>
              </p:nvSpPr>
              <p:spPr>
                <a:xfrm rot="2772148">
                  <a:off x="3451996" y="3395849"/>
                  <a:ext cx="1071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FPFI</a:t>
                  </a:r>
                  <a:r>
                    <a:rPr lang="en-CH" sz="14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- 6</a:t>
                  </a:r>
                </a:p>
              </p:txBody>
            </p:sp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36729912-8D19-DECE-BB16-326EE2F3A8C6}"/>
                    </a:ext>
                  </a:extLst>
                </p:cNvPr>
                <p:cNvSpPr txBox="1"/>
                <p:nvPr/>
              </p:nvSpPr>
              <p:spPr>
                <a:xfrm rot="2772148">
                  <a:off x="3490497" y="2071340"/>
                  <a:ext cx="1071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FPFI</a:t>
                  </a:r>
                  <a:r>
                    <a:rPr lang="en-CH" sz="14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- 4</a:t>
                  </a:r>
                </a:p>
              </p:txBody>
            </p:sp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BA8DB842-D603-FDA0-799A-C694853E09AF}"/>
                    </a:ext>
                  </a:extLst>
                </p:cNvPr>
                <p:cNvSpPr txBox="1"/>
                <p:nvPr/>
              </p:nvSpPr>
              <p:spPr>
                <a:xfrm rot="2772148">
                  <a:off x="3726022" y="966951"/>
                  <a:ext cx="97174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FPFI</a:t>
                  </a:r>
                  <a:r>
                    <a:rPr lang="en-CH" sz="14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-2</a:t>
                  </a:r>
                </a:p>
              </p:txBody>
            </p:sp>
            <p:sp>
              <p:nvSpPr>
                <p:cNvPr id="355" name="TextBox 354">
                  <a:extLst>
                    <a:ext uri="{FF2B5EF4-FFF2-40B4-BE49-F238E27FC236}">
                      <a16:creationId xmlns:a16="http://schemas.microsoft.com/office/drawing/2014/main" id="{8A65BDC4-6D41-8D70-3C39-8B3BBFA0C5E5}"/>
                    </a:ext>
                  </a:extLst>
                </p:cNvPr>
                <p:cNvSpPr txBox="1"/>
                <p:nvPr/>
              </p:nvSpPr>
              <p:spPr>
                <a:xfrm rot="2772148">
                  <a:off x="5020942" y="987971"/>
                  <a:ext cx="10935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FPFI</a:t>
                  </a:r>
                  <a:r>
                    <a:rPr lang="en-CH" sz="14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 </a:t>
                  </a:r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± 0</a:t>
                  </a:r>
                </a:p>
              </p:txBody>
            </p:sp>
            <p:sp>
              <p:nvSpPr>
                <p:cNvPr id="356" name="TextBox 355">
                  <a:extLst>
                    <a:ext uri="{FF2B5EF4-FFF2-40B4-BE49-F238E27FC236}">
                      <a16:creationId xmlns:a16="http://schemas.microsoft.com/office/drawing/2014/main" id="{7C997867-D109-B06B-E42E-9405A2F2481B}"/>
                    </a:ext>
                  </a:extLst>
                </p:cNvPr>
                <p:cNvSpPr txBox="1"/>
                <p:nvPr/>
              </p:nvSpPr>
              <p:spPr>
                <a:xfrm rot="2772148">
                  <a:off x="6307129" y="1014247"/>
                  <a:ext cx="11592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FPFI</a:t>
                  </a:r>
                  <a:r>
                    <a:rPr lang="en-CH" sz="14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+ 2</a:t>
                  </a:r>
                </a:p>
              </p:txBody>
            </p:sp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447ACBFD-8A80-D78D-67C5-6FA9D84DA758}"/>
                    </a:ext>
                  </a:extLst>
                </p:cNvPr>
                <p:cNvSpPr txBox="1"/>
                <p:nvPr/>
              </p:nvSpPr>
              <p:spPr>
                <a:xfrm rot="2772148">
                  <a:off x="7699749" y="1030011"/>
                  <a:ext cx="11592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FPFI</a:t>
                  </a:r>
                  <a:r>
                    <a:rPr lang="en-CH" sz="14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+ 4</a:t>
                  </a:r>
                </a:p>
              </p:txBody>
            </p:sp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6102E6C1-C0C3-1C47-B01E-2B02ECF4AFAC}"/>
                    </a:ext>
                  </a:extLst>
                </p:cNvPr>
                <p:cNvSpPr txBox="1"/>
                <p:nvPr/>
              </p:nvSpPr>
              <p:spPr>
                <a:xfrm rot="2772148">
                  <a:off x="8939972" y="1030011"/>
                  <a:ext cx="11592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FPFI</a:t>
                  </a:r>
                  <a:r>
                    <a:rPr lang="en-CH" sz="14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+ 6</a:t>
                  </a:r>
                </a:p>
              </p:txBody>
            </p:sp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924D9756-E525-BB61-2DBC-36A29400CF32}"/>
                    </a:ext>
                  </a:extLst>
                </p:cNvPr>
                <p:cNvSpPr txBox="1"/>
                <p:nvPr/>
              </p:nvSpPr>
              <p:spPr>
                <a:xfrm rot="2772148">
                  <a:off x="10361767" y="1034711"/>
                  <a:ext cx="11592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FPFI</a:t>
                  </a:r>
                  <a:r>
                    <a:rPr lang="en-CH" sz="14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+ 8</a:t>
                  </a:r>
                </a:p>
              </p:txBody>
            </p: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A183BF83-7082-9B06-B181-896A41E357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4237" y="759417"/>
                  <a:ext cx="4629499" cy="46721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B93FDB3A-FD66-FACE-F893-00EA733E44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1383" y="759417"/>
                  <a:ext cx="5299612" cy="532333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F8D069A7-A6D8-BD29-F2AB-FBE541DA8F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31776" y="751668"/>
                  <a:ext cx="5284922" cy="532366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EEC702-0EB7-2623-6E4D-0F786C89A539}"/>
                    </a:ext>
                  </a:extLst>
                </p:cNvPr>
                <p:cNvSpPr txBox="1"/>
                <p:nvPr/>
              </p:nvSpPr>
              <p:spPr>
                <a:xfrm>
                  <a:off x="11540885" y="486475"/>
                  <a:ext cx="708848" cy="523220"/>
                </a:xfrm>
                <a:prstGeom prst="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FPFI</a:t>
                  </a:r>
                  <a:r>
                    <a:rPr lang="en-CH" sz="14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+10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8CB9F76-5ADB-E48E-A572-A9CCD83337DA}"/>
                    </a:ext>
                  </a:extLst>
                </p:cNvPr>
                <p:cNvSpPr/>
                <p:nvPr/>
              </p:nvSpPr>
              <p:spPr>
                <a:xfrm>
                  <a:off x="868680" y="658368"/>
                  <a:ext cx="2743200" cy="5486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A2399AD-51BE-2EF5-F8B6-D501147FBB92}"/>
                    </a:ext>
                  </a:extLst>
                </p:cNvPr>
                <p:cNvSpPr txBox="1"/>
                <p:nvPr/>
              </p:nvSpPr>
              <p:spPr>
                <a:xfrm>
                  <a:off x="3089665" y="4521645"/>
                  <a:ext cx="10347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H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-50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C007327-17AF-736D-412A-0D90E3EAB895}"/>
                    </a:ext>
                  </a:extLst>
                </p:cNvPr>
                <p:cNvSpPr txBox="1"/>
                <p:nvPr/>
              </p:nvSpPr>
              <p:spPr>
                <a:xfrm rot="16200000">
                  <a:off x="873313" y="3185864"/>
                  <a:ext cx="3648756" cy="4205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H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Processing :  </a:t>
                  </a:r>
                  <a:r>
                    <a:rPr lang="en-GB" sz="2133" dirty="0">
                      <a:solidFill>
                        <a:srgbClr val="FF0000"/>
                      </a:solidFill>
                      <a:latin typeface="Symbol" pitchFamily="2" charset="2"/>
                      <a:cs typeface="Arial" panose="020B0604020202020204" pitchFamily="34" charset="0"/>
                    </a:rPr>
                    <a:t>D</a:t>
                  </a:r>
                  <a:r>
                    <a:rPr lang="en-GB" sz="2133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NRF9.3</a:t>
                  </a:r>
                  <a:r>
                    <a:rPr lang="en-GB" sz="2133" baseline="-25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GB" sz="2133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100 kcal</a:t>
                  </a:r>
                  <a:r>
                    <a:rPr lang="en-CH" sz="2133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CH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9BB9442-7744-1970-71EC-D17042880BBA}"/>
                    </a:ext>
                  </a:extLst>
                </p:cNvPr>
                <p:cNvSpPr txBox="1"/>
                <p:nvPr/>
              </p:nvSpPr>
              <p:spPr>
                <a:xfrm>
                  <a:off x="2897852" y="636986"/>
                  <a:ext cx="7040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H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+100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A27963D-C1D0-445D-5746-802930FB8C4F}"/>
                    </a:ext>
                  </a:extLst>
                </p:cNvPr>
                <p:cNvSpPr txBox="1"/>
                <p:nvPr/>
              </p:nvSpPr>
              <p:spPr>
                <a:xfrm>
                  <a:off x="3334512" y="3221805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H" dirty="0"/>
                    <a:t>0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32760BA-DB9B-CD5D-3EA1-05C0BF7D774E}"/>
                    </a:ext>
                  </a:extLst>
                </p:cNvPr>
                <p:cNvSpPr txBox="1"/>
                <p:nvPr/>
              </p:nvSpPr>
              <p:spPr>
                <a:xfrm>
                  <a:off x="3029051" y="5861664"/>
                  <a:ext cx="659155" cy="52322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FPFI</a:t>
                  </a:r>
                  <a:r>
                    <a:rPr lang="en-CH" sz="14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</a:p>
                <a:p>
                  <a:r>
                    <a:rPr lang="en-CH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- 10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BBB0004-6DC7-625E-4590-B3B5FA1AD3F2}"/>
                    </a:ext>
                  </a:extLst>
                </p:cNvPr>
                <p:cNvSpPr txBox="1"/>
                <p:nvPr/>
              </p:nvSpPr>
              <p:spPr>
                <a:xfrm>
                  <a:off x="3040897" y="1921701"/>
                  <a:ext cx="10347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H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+50</a:t>
                  </a:r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43C1DEB-7080-D746-71D7-EB2B1CDBE6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76410" y="666846"/>
                <a:ext cx="5288375" cy="528670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9BD445F-3B36-59FC-6D56-1C9B98816C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86862" y="639414"/>
                <a:ext cx="5303803" cy="531884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BBF9220-1E04-F188-460E-2E5BBACD47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9026" y="1253125"/>
                <a:ext cx="4631584" cy="46821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2F85BA2-FFB9-6E66-5BC4-7C74553051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7898" y="1271413"/>
                <a:ext cx="4669174" cy="468684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B36B12-3F1E-6CB6-E909-F4D3BE97B760}"/>
                  </a:ext>
                </a:extLst>
              </p:cNvPr>
              <p:cNvSpPr/>
              <p:nvPr/>
            </p:nvSpPr>
            <p:spPr>
              <a:xfrm>
                <a:off x="2364333" y="634588"/>
                <a:ext cx="7972444" cy="5323667"/>
              </a:xfrm>
              <a:prstGeom prst="rect">
                <a:avLst/>
              </a:prstGeom>
              <a:gradFill flip="none" rotWithShape="1">
                <a:gsLst>
                  <a:gs pos="2000">
                    <a:srgbClr val="FF0000">
                      <a:alpha val="44000"/>
                    </a:srgbClr>
                  </a:gs>
                  <a:gs pos="47000">
                    <a:srgbClr val="FFDB00">
                      <a:alpha val="53568"/>
                    </a:srgbClr>
                  </a:gs>
                  <a:gs pos="100000">
                    <a:srgbClr val="00B052">
                      <a:alpha val="55238"/>
                    </a:srgbClr>
                  </a:gs>
                </a:gsLst>
                <a:lin ang="189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5356733-545A-7375-F6E5-9393B163A8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4333" y="642337"/>
                <a:ext cx="4664990" cy="46959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95C8A2C-ECAB-8210-FBA3-49D4786315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2083" y="633732"/>
                <a:ext cx="3351997" cy="334849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4FA0917-BCB6-244F-D812-9E6726B0B2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2083" y="633732"/>
                <a:ext cx="2019143" cy="201563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4A92550-9ADB-71E3-2D3B-6D34E49B79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4333" y="632796"/>
                <a:ext cx="705753" cy="64497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526402E-227E-B2AE-05B1-CCAB1484C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2083" y="2641618"/>
                <a:ext cx="3354850" cy="334562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B290681-E4E7-5D9C-5DD0-7B2B59917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2083" y="3989971"/>
                <a:ext cx="2019413" cy="19791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EC04806-6C67-FD93-E245-A1D60CA436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2083" y="5346072"/>
                <a:ext cx="689674" cy="61993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8818236-A570-5F11-3C61-BB9BEF1ED8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34490" y="2587374"/>
                <a:ext cx="3311471" cy="33526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D0F9E03-D8F0-A443-014D-C215D5E914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67344" y="3966723"/>
                <a:ext cx="1978617" cy="19733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30BA00B-ABA8-A946-412D-5B1418EF92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8991" y="632005"/>
                <a:ext cx="3326970" cy="33579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27C8D10-DC58-B011-6607-5A988DEE1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4428" y="634588"/>
                <a:ext cx="1988950" cy="198507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E3FADB4-5DCE-3C42-E222-192B03911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87283" y="642337"/>
                <a:ext cx="658678" cy="6509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C1EB5E0-69F4-8867-FFF3-AA83EF5E8C4C}"/>
                  </a:ext>
                </a:extLst>
              </p:cNvPr>
              <p:cNvSpPr/>
              <p:nvPr/>
            </p:nvSpPr>
            <p:spPr>
              <a:xfrm>
                <a:off x="4333268" y="3259419"/>
                <a:ext cx="89452" cy="894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453DB64D-6895-E9C4-ED91-63438AF6C9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35569" y="2318909"/>
                <a:ext cx="988401" cy="977733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B54467D-6B0E-D1CE-E1EE-A422151D83D4}"/>
                  </a:ext>
                </a:extLst>
              </p:cNvPr>
              <p:cNvSpPr/>
              <p:nvPr/>
            </p:nvSpPr>
            <p:spPr>
              <a:xfrm>
                <a:off x="7967166" y="2284269"/>
                <a:ext cx="89452" cy="8945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C589F81-DE3B-F2D1-6688-9E7D37BC814F}"/>
                  </a:ext>
                </a:extLst>
              </p:cNvPr>
              <p:cNvSpPr/>
              <p:nvPr/>
            </p:nvSpPr>
            <p:spPr>
              <a:xfrm>
                <a:off x="6990853" y="3258201"/>
                <a:ext cx="89452" cy="894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EB5D4AEE-6904-E960-F1FF-049380453E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0813" y="3306167"/>
                <a:ext cx="1272405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1E96E7B-B4A7-E00A-5E63-EE7FD392C47B}"/>
                  </a:ext>
                </a:extLst>
              </p:cNvPr>
              <p:cNvSpPr/>
              <p:nvPr/>
            </p:nvSpPr>
            <p:spPr>
              <a:xfrm>
                <a:off x="5164324" y="2425981"/>
                <a:ext cx="89452" cy="894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075167B-C5B7-1DD0-B609-E1C31CF02DE3}"/>
                  </a:ext>
                </a:extLst>
              </p:cNvPr>
              <p:cNvSpPr/>
              <p:nvPr/>
            </p:nvSpPr>
            <p:spPr>
              <a:xfrm>
                <a:off x="7295543" y="4578632"/>
                <a:ext cx="89452" cy="894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1F19658-B9DD-442F-CD55-380D856D78C9}"/>
                  </a:ext>
                </a:extLst>
              </p:cNvPr>
              <p:cNvSpPr/>
              <p:nvPr/>
            </p:nvSpPr>
            <p:spPr>
              <a:xfrm>
                <a:off x="5662006" y="4588157"/>
                <a:ext cx="89452" cy="894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D19009F-F8E2-5630-30FD-53ADF2166229}"/>
                  </a:ext>
                </a:extLst>
              </p:cNvPr>
              <p:cNvSpPr/>
              <p:nvPr/>
            </p:nvSpPr>
            <p:spPr>
              <a:xfrm>
                <a:off x="8286143" y="3254657"/>
                <a:ext cx="89452" cy="8945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DF259DB-48CC-AD4E-394B-27ABB15FF4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2718" y="3301405"/>
                <a:ext cx="263842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5BE19FD-D35E-1E45-E99F-680C21E945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6194" y="2462419"/>
                <a:ext cx="815205" cy="808029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8E725E0-F46C-63A4-0D0F-4B4733C3E1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02886" y="3325218"/>
                <a:ext cx="1312070" cy="13089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C95F9F3-57E2-ADD0-4F07-5B680EDA8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0169" y="4630142"/>
                <a:ext cx="1620067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54415AA-7BDC-CD71-6A15-BE95A67A9DBB}"/>
                  </a:ext>
                </a:extLst>
              </p:cNvPr>
              <p:cNvSpPr txBox="1"/>
              <p:nvPr/>
            </p:nvSpPr>
            <p:spPr>
              <a:xfrm>
                <a:off x="6660149" y="2869613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P1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D8DEBDD-8500-F85B-A119-ADDBBC70C8ED}"/>
                  </a:ext>
                </a:extLst>
              </p:cNvPr>
              <p:cNvSpPr txBox="1"/>
              <p:nvPr/>
            </p:nvSpPr>
            <p:spPr>
              <a:xfrm>
                <a:off x="4162218" y="3393488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P2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5D8CB56-769D-2AD1-2827-9592AA7F19A7}"/>
                  </a:ext>
                </a:extLst>
              </p:cNvPr>
              <p:cNvSpPr txBox="1"/>
              <p:nvPr/>
            </p:nvSpPr>
            <p:spPr>
              <a:xfrm>
                <a:off x="8406970" y="2849983"/>
                <a:ext cx="476125" cy="390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6B9360-362A-C51F-D33D-9EA959EDDDCB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V="1">
              <a:off x="7543379" y="2160193"/>
              <a:ext cx="3908100" cy="3801526"/>
            </a:xfrm>
            <a:prstGeom prst="line">
              <a:avLst/>
            </a:prstGeom>
            <a:ln w="317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4E708A7-CEF2-8733-D6E6-FDBEA4FF4D91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3644685" y="902787"/>
              <a:ext cx="2614549" cy="2543335"/>
            </a:xfrm>
            <a:prstGeom prst="line">
              <a:avLst/>
            </a:prstGeom>
            <a:ln w="317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DA7C4DF-26FA-7CF6-6DDA-2B34441C6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1484" y="5369574"/>
              <a:ext cx="691922" cy="609702"/>
            </a:xfrm>
            <a:prstGeom prst="line">
              <a:avLst/>
            </a:prstGeom>
            <a:ln w="317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B35ED16-20CA-8AB0-A6AC-60E608B6AF96}"/>
              </a:ext>
            </a:extLst>
          </p:cNvPr>
          <p:cNvSpPr txBox="1"/>
          <p:nvPr/>
        </p:nvSpPr>
        <p:spPr>
          <a:xfrm>
            <a:off x="188843" y="4393096"/>
            <a:ext cx="2113079" cy="230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H" sz="1600" b="1" dirty="0">
                <a:latin typeface="Arial" panose="020B0604020202020204" pitchFamily="34" charset="0"/>
                <a:cs typeface="Arial" panose="020B0604020202020204" pitchFamily="34" charset="0"/>
              </a:rPr>
              <a:t>horizontal lines:</a:t>
            </a:r>
          </a:p>
          <a:p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± formulation impact</a:t>
            </a:r>
          </a:p>
          <a:p>
            <a:endParaRPr lang="en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H" sz="1600" b="1" dirty="0">
                <a:latin typeface="Arial" panose="020B0604020202020204" pitchFamily="34" charset="0"/>
                <a:cs typeface="Arial" panose="020B0604020202020204" pitchFamily="34" charset="0"/>
              </a:rPr>
              <a:t>inclined lines </a:t>
            </a: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(45°):</a:t>
            </a:r>
          </a:p>
          <a:p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± processing impact</a:t>
            </a:r>
          </a:p>
          <a:p>
            <a:endParaRPr lang="en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H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: improvements</a:t>
            </a:r>
          </a:p>
          <a:p>
            <a:endParaRPr lang="en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: deteriorations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77CC4D-29DF-EDF3-ED3C-15EDC195701B}"/>
              </a:ext>
            </a:extLst>
          </p:cNvPr>
          <p:cNvSpPr txBox="1"/>
          <p:nvPr/>
        </p:nvSpPr>
        <p:spPr>
          <a:xfrm>
            <a:off x="0" y="588488"/>
            <a:ext cx="26003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IUFoST</a:t>
            </a:r>
          </a:p>
          <a:p>
            <a:pPr algn="ctr"/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Formulation </a:t>
            </a:r>
          </a:p>
          <a:p>
            <a:pPr algn="ctr"/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and Processing </a:t>
            </a:r>
          </a:p>
          <a:p>
            <a:pPr algn="ctr"/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Classification </a:t>
            </a:r>
          </a:p>
          <a:p>
            <a:pPr algn="ctr"/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NOURISH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 = IF&amp;PC)</a:t>
            </a:r>
          </a:p>
          <a:p>
            <a:pPr algn="ctr"/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2A323D-1782-D6E0-EAE5-190AAC3BC7C3}"/>
              </a:ext>
            </a:extLst>
          </p:cNvPr>
          <p:cNvSpPr txBox="1"/>
          <p:nvPr/>
        </p:nvSpPr>
        <p:spPr>
          <a:xfrm>
            <a:off x="176554" y="2732153"/>
            <a:ext cx="2087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for two-dimensional and recoupled one-dimensional classifi-cation representation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072F1E1-857A-26BE-A83B-5167210BFDCC}"/>
              </a:ext>
            </a:extLst>
          </p:cNvPr>
          <p:cNvSpPr txBox="1"/>
          <p:nvPr/>
        </p:nvSpPr>
        <p:spPr>
          <a:xfrm>
            <a:off x="6784043" y="3018865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3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51971B-EACB-A466-29E4-E130EE9ECCDC}"/>
              </a:ext>
            </a:extLst>
          </p:cNvPr>
          <p:cNvSpPr txBox="1"/>
          <p:nvPr/>
        </p:nvSpPr>
        <p:spPr>
          <a:xfrm>
            <a:off x="8919884" y="3030071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32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53818E7-3F06-B7B0-DB31-8EF37145BB68}"/>
              </a:ext>
            </a:extLst>
          </p:cNvPr>
          <p:cNvSpPr txBox="1"/>
          <p:nvPr/>
        </p:nvSpPr>
        <p:spPr>
          <a:xfrm>
            <a:off x="7680513" y="4291854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32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4FA49BF-3D18-482D-0FCB-776AA0773EAF}"/>
              </a:ext>
            </a:extLst>
          </p:cNvPr>
          <p:cNvSpPr txBox="1"/>
          <p:nvPr/>
        </p:nvSpPr>
        <p:spPr>
          <a:xfrm>
            <a:off x="8319248" y="2637865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H" sz="32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C22255C-76C9-0E2C-CB0C-5C1CC951F1B2}"/>
              </a:ext>
            </a:extLst>
          </p:cNvPr>
          <p:cNvSpPr txBox="1"/>
          <p:nvPr/>
        </p:nvSpPr>
        <p:spPr>
          <a:xfrm>
            <a:off x="5681384" y="2655794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H" sz="32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17C75D-3E13-BBB1-8E50-AE0E0D7FC991}"/>
              </a:ext>
            </a:extLst>
          </p:cNvPr>
          <p:cNvSpPr txBox="1"/>
          <p:nvPr/>
        </p:nvSpPr>
        <p:spPr>
          <a:xfrm>
            <a:off x="7189695" y="3733800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H" sz="3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BF8F0-E60A-04AD-19B8-E890BB45D607}"/>
              </a:ext>
            </a:extLst>
          </p:cNvPr>
          <p:cNvSpPr txBox="1"/>
          <p:nvPr/>
        </p:nvSpPr>
        <p:spPr>
          <a:xfrm>
            <a:off x="9000201" y="211915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B33E63-14A2-BB21-838C-EEF7AB5B461C}"/>
              </a:ext>
            </a:extLst>
          </p:cNvPr>
          <p:cNvSpPr txBox="1"/>
          <p:nvPr/>
        </p:nvSpPr>
        <p:spPr>
          <a:xfrm>
            <a:off x="6405282" y="22303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P6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352F11-C72B-0164-D08D-F92462869BFF}"/>
              </a:ext>
            </a:extLst>
          </p:cNvPr>
          <p:cNvSpPr txBox="1"/>
          <p:nvPr/>
        </p:nvSpPr>
        <p:spPr>
          <a:xfrm>
            <a:off x="6541207" y="481292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P5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DE1262-A252-592D-F10C-F9D57DB44D9A}"/>
              </a:ext>
            </a:extLst>
          </p:cNvPr>
          <p:cNvSpPr txBox="1"/>
          <p:nvPr/>
        </p:nvSpPr>
        <p:spPr>
          <a:xfrm>
            <a:off x="8493574" y="475114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P6</a:t>
            </a:r>
          </a:p>
          <a:p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A12DB-4BC0-7E56-204C-E04FB1F31440}"/>
              </a:ext>
            </a:extLst>
          </p:cNvPr>
          <p:cNvSpPr txBox="1"/>
          <p:nvPr/>
        </p:nvSpPr>
        <p:spPr>
          <a:xfrm>
            <a:off x="2096688" y="76428"/>
            <a:ext cx="6654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Real Live Scenario </a:t>
            </a:r>
            <a:r>
              <a:rPr lang="en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experience of food product developers &amp; chefs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E8A5BA5-5D90-4378-8C5E-973BA7EA11A1}"/>
              </a:ext>
            </a:extLst>
          </p:cNvPr>
          <p:cNvCxnSpPr>
            <a:cxnSpLocks/>
          </p:cNvCxnSpPr>
          <p:nvPr/>
        </p:nvCxnSpPr>
        <p:spPr>
          <a:xfrm>
            <a:off x="20027" y="480479"/>
            <a:ext cx="12171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23">
            <a:extLst>
              <a:ext uri="{FF2B5EF4-FFF2-40B4-BE49-F238E27FC236}">
                <a16:creationId xmlns:a16="http://schemas.microsoft.com/office/drawing/2014/main" id="{5124C196-083C-06E7-FC9E-6318BC12CCB9}"/>
              </a:ext>
            </a:extLst>
          </p:cNvPr>
          <p:cNvSpPr/>
          <p:nvPr/>
        </p:nvSpPr>
        <p:spPr>
          <a:xfrm>
            <a:off x="0" y="0"/>
            <a:ext cx="12192000" cy="471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5032A6-4BF5-D42C-75CE-E064CC535466}"/>
              </a:ext>
            </a:extLst>
          </p:cNvPr>
          <p:cNvSpPr txBox="1"/>
          <p:nvPr/>
        </p:nvSpPr>
        <p:spPr>
          <a:xfrm>
            <a:off x="11415214" y="634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Erich J. </a:t>
            </a:r>
          </a:p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Windhab</a:t>
            </a:r>
          </a:p>
        </p:txBody>
      </p:sp>
      <p:pic>
        <p:nvPicPr>
          <p:cNvPr id="89" name="Picture 88" descr="A diagram of food ingredients&#10;&#10;AI-generated content may be incorrect.">
            <a:extLst>
              <a:ext uri="{FF2B5EF4-FFF2-40B4-BE49-F238E27FC236}">
                <a16:creationId xmlns:a16="http://schemas.microsoft.com/office/drawing/2014/main" id="{DD557499-796B-4B31-0142-9FBB0BF5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12" y="489318"/>
            <a:ext cx="9527306" cy="6274768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F4EA4DA-D3FE-4696-EF94-D246C39CF315}"/>
              </a:ext>
            </a:extLst>
          </p:cNvPr>
          <p:cNvGrpSpPr/>
          <p:nvPr/>
        </p:nvGrpSpPr>
        <p:grpSpPr>
          <a:xfrm>
            <a:off x="7068348" y="2401197"/>
            <a:ext cx="3789379" cy="2138716"/>
            <a:chOff x="7045198" y="2482219"/>
            <a:chExt cx="3789379" cy="2138716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9FF4097-F790-140F-2B3E-613F236A7342}"/>
                </a:ext>
              </a:extLst>
            </p:cNvPr>
            <p:cNvGrpSpPr/>
            <p:nvPr/>
          </p:nvGrpSpPr>
          <p:grpSpPr>
            <a:xfrm>
              <a:off x="7143461" y="3403889"/>
              <a:ext cx="1203325" cy="898524"/>
              <a:chOff x="5356225" y="3463925"/>
              <a:chExt cx="1203325" cy="898524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C0A018B-E8BD-A572-2E43-55DADF08DF14}"/>
                  </a:ext>
                </a:extLst>
              </p:cNvPr>
              <p:cNvSpPr/>
              <p:nvPr/>
            </p:nvSpPr>
            <p:spPr>
              <a:xfrm>
                <a:off x="6461125" y="3463925"/>
                <a:ext cx="98425" cy="95249"/>
              </a:xfrm>
              <a:prstGeom prst="ellipse">
                <a:avLst/>
              </a:prstGeom>
              <a:solidFill>
                <a:srgbClr val="00FA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B1F73DE-7A7E-D957-B676-6B8F35AC3247}"/>
                  </a:ext>
                </a:extLst>
              </p:cNvPr>
              <p:cNvSpPr/>
              <p:nvPr/>
            </p:nvSpPr>
            <p:spPr>
              <a:xfrm>
                <a:off x="6184900" y="3463925"/>
                <a:ext cx="98425" cy="95249"/>
              </a:xfrm>
              <a:prstGeom prst="ellipse">
                <a:avLst/>
              </a:prstGeom>
              <a:solidFill>
                <a:srgbClr val="00FA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E9120BD-998D-F129-9E4F-910B94D7A133}"/>
                  </a:ext>
                </a:extLst>
              </p:cNvPr>
              <p:cNvSpPr/>
              <p:nvPr/>
            </p:nvSpPr>
            <p:spPr>
              <a:xfrm>
                <a:off x="5356225" y="4267200"/>
                <a:ext cx="98425" cy="95249"/>
              </a:xfrm>
              <a:prstGeom prst="ellipse">
                <a:avLst/>
              </a:prstGeom>
              <a:solidFill>
                <a:srgbClr val="00FA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A01227D9-B53C-6A57-26CC-23BFBC1F681B}"/>
                  </a:ext>
                </a:extLst>
              </p:cNvPr>
              <p:cNvCxnSpPr>
                <a:cxnSpLocks/>
                <a:stCxn id="92" idx="2"/>
                <a:endCxn id="93" idx="6"/>
              </p:cNvCxnSpPr>
              <p:nvPr/>
            </p:nvCxnSpPr>
            <p:spPr>
              <a:xfrm flipH="1">
                <a:off x="6283325" y="3511550"/>
                <a:ext cx="177800" cy="0"/>
              </a:xfrm>
              <a:prstGeom prst="straightConnector1">
                <a:avLst/>
              </a:prstGeom>
              <a:ln w="28575">
                <a:solidFill>
                  <a:srgbClr val="00FA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6B80DFDD-C34A-D461-C219-40C4179192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32425" y="3554750"/>
                <a:ext cx="757364" cy="741025"/>
              </a:xfrm>
              <a:prstGeom prst="straightConnector1">
                <a:avLst/>
              </a:prstGeom>
              <a:ln w="28575">
                <a:solidFill>
                  <a:srgbClr val="00FA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1234FAD-20E9-55A4-1314-CCD76CD91916}"/>
                </a:ext>
              </a:extLst>
            </p:cNvPr>
            <p:cNvGrpSpPr/>
            <p:nvPr/>
          </p:nvGrpSpPr>
          <p:grpSpPr>
            <a:xfrm>
              <a:off x="7045198" y="2482219"/>
              <a:ext cx="3789379" cy="2138716"/>
              <a:chOff x="7107543" y="2544565"/>
              <a:chExt cx="3789379" cy="2138716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90D307C-5478-F541-CCFA-4503434BBBCD}"/>
                  </a:ext>
                </a:extLst>
              </p:cNvPr>
              <p:cNvSpPr txBox="1"/>
              <p:nvPr/>
            </p:nvSpPr>
            <p:spPr>
              <a:xfrm>
                <a:off x="8547126" y="2544565"/>
                <a:ext cx="2349796" cy="83099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raw perch (dot </a:t>
                </a:r>
                <a:r>
                  <a:rPr lang="en-GB" sz="1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), formulated</a:t>
                </a:r>
              </a:p>
              <a:p>
                <a:pPr algn="ctr"/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egg, bread crumble, salt, </a:t>
                </a:r>
              </a:p>
              <a:p>
                <a:pPr algn="ctr"/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oil (dot </a:t>
                </a:r>
                <a:r>
                  <a:rPr lang="en-GB" sz="1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then cooked into </a:t>
                </a:r>
              </a:p>
              <a:p>
                <a:pPr algn="ctr"/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breaded, fried perch fillet (dot </a:t>
                </a:r>
                <a:r>
                  <a:rPr lang="en-GB" sz="1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CH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28FBC78-3AA7-B240-DB35-651D56226F07}"/>
                  </a:ext>
                </a:extLst>
              </p:cNvPr>
              <p:cNvSpPr txBox="1"/>
              <p:nvPr/>
            </p:nvSpPr>
            <p:spPr>
              <a:xfrm>
                <a:off x="8231489" y="317819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559A40D-587F-2FE5-D2C1-85DCACFFC741}"/>
                  </a:ext>
                </a:extLst>
              </p:cNvPr>
              <p:cNvSpPr txBox="1"/>
              <p:nvPr/>
            </p:nvSpPr>
            <p:spPr>
              <a:xfrm>
                <a:off x="7950961" y="319063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8D2F265-28E5-5971-BA69-999775E05E9A}"/>
                  </a:ext>
                </a:extLst>
              </p:cNvPr>
              <p:cNvSpPr txBox="1"/>
              <p:nvPr/>
            </p:nvSpPr>
            <p:spPr>
              <a:xfrm>
                <a:off x="7107543" y="4375504"/>
                <a:ext cx="284052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CH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06906BC-0AC7-D325-23B1-DB30F9B703D7}"/>
              </a:ext>
            </a:extLst>
          </p:cNvPr>
          <p:cNvGrpSpPr/>
          <p:nvPr/>
        </p:nvGrpSpPr>
        <p:grpSpPr>
          <a:xfrm>
            <a:off x="116958" y="2583712"/>
            <a:ext cx="2402959" cy="4104167"/>
            <a:chOff x="116958" y="2583712"/>
            <a:chExt cx="2402959" cy="410416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359EC91-1B0F-D278-939D-10A1C466BB71}"/>
                </a:ext>
              </a:extLst>
            </p:cNvPr>
            <p:cNvSpPr/>
            <p:nvPr/>
          </p:nvSpPr>
          <p:spPr>
            <a:xfrm>
              <a:off x="127590" y="2583712"/>
              <a:ext cx="2339163" cy="41041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75CDF02-9984-E303-347F-A5998761C267}"/>
                </a:ext>
              </a:extLst>
            </p:cNvPr>
            <p:cNvSpPr txBox="1"/>
            <p:nvPr/>
          </p:nvSpPr>
          <p:spPr>
            <a:xfrm>
              <a:off x="116958" y="2594345"/>
              <a:ext cx="2402959" cy="409342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H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guide to apply</a:t>
              </a:r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endParaRPr lang="en-CH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(1) Get data from data base</a:t>
              </a:r>
            </a:p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(e.g. USDA: FNDDS) on nu-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rient values for food (non-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rocessed and processed).</a:t>
              </a:r>
            </a:p>
            <a:p>
              <a:endParaRPr lang="en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(2) Calculate the Nutrition </a:t>
              </a:r>
            </a:p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Rich Food Index (NRF9.3).</a:t>
              </a:r>
            </a:p>
            <a:p>
              <a:endParaRPr lang="en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(3) Calculate the </a:t>
              </a:r>
              <a:r>
                <a:rPr lang="en-CH" sz="1400" dirty="0">
                  <a:latin typeface="Symbol" pitchFamily="2" charset="2"/>
                  <a:cs typeface="Arial" panose="020B0604020202020204" pitchFamily="34" charset="0"/>
                </a:rPr>
                <a:t>D</a:t>
              </a:r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NRF9.3 </a:t>
              </a:r>
            </a:p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as the difference between</a:t>
              </a:r>
            </a:p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NRF9.3 (processed) and </a:t>
              </a:r>
            </a:p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NRF9.3 (non-processed)</a:t>
              </a:r>
            </a:p>
            <a:p>
              <a:endParaRPr lang="en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(4) Insert the related points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ith the x / y - coordinates </a:t>
              </a:r>
            </a:p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NRF9.3 / </a:t>
              </a:r>
              <a:r>
                <a:rPr lang="en-CH" sz="1400" dirty="0">
                  <a:latin typeface="Symbol" pitchFamily="2" charset="2"/>
                  <a:cs typeface="Arial" panose="020B0604020202020204" pitchFamily="34" charset="0"/>
                </a:rPr>
                <a:t>D</a:t>
              </a:r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NRF9.3 into the 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NOURISH scheme d</a:t>
              </a:r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iagram</a:t>
              </a:r>
            </a:p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(shown on the right) 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7180599-878F-1741-F2AB-093D50D8D95A}"/>
              </a:ext>
            </a:extLst>
          </p:cNvPr>
          <p:cNvSpPr txBox="1"/>
          <p:nvPr/>
        </p:nvSpPr>
        <p:spPr>
          <a:xfrm>
            <a:off x="2882266" y="54613"/>
            <a:ext cx="750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 Value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product classification SCHEME  (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NOURISH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878BE3-5B37-D84A-41DF-7FFA7DB8BF17}"/>
              </a:ext>
            </a:extLst>
          </p:cNvPr>
          <p:cNvSpPr txBox="1"/>
          <p:nvPr/>
        </p:nvSpPr>
        <p:spPr>
          <a:xfrm>
            <a:off x="11415214" y="634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Erich J. </a:t>
            </a:r>
          </a:p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Windhab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74BB214-2475-4D1A-C64E-470E018BB0B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9210" y="0"/>
            <a:ext cx="989137" cy="48713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Freeform 14">
            <a:extLst>
              <a:ext uri="{FF2B5EF4-FFF2-40B4-BE49-F238E27FC236}">
                <a16:creationId xmlns:a16="http://schemas.microsoft.com/office/drawing/2014/main" id="{B75CF434-4DBB-8160-1BCC-037315FA9922}"/>
              </a:ext>
            </a:extLst>
          </p:cNvPr>
          <p:cNvSpPr/>
          <p:nvPr/>
        </p:nvSpPr>
        <p:spPr>
          <a:xfrm>
            <a:off x="1804490" y="34047"/>
            <a:ext cx="413820" cy="400518"/>
          </a:xfrm>
          <a:custGeom>
            <a:avLst/>
            <a:gdLst/>
            <a:ahLst/>
            <a:cxnLst/>
            <a:rect l="l" t="t" r="r" b="b"/>
            <a:pathLst>
              <a:path w="566323" h="489578">
                <a:moveTo>
                  <a:pt x="0" y="0"/>
                </a:moveTo>
                <a:lnTo>
                  <a:pt x="566323" y="0"/>
                </a:lnTo>
                <a:lnTo>
                  <a:pt x="566323" y="489578"/>
                </a:lnTo>
                <a:lnTo>
                  <a:pt x="0" y="489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080" t="-46300" r="-31520" b="-42945"/>
            </a:stretch>
          </a:blipFill>
          <a:ln>
            <a:noFill/>
          </a:ln>
        </p:spPr>
        <p:txBody>
          <a:bodyPr/>
          <a:lstStyle/>
          <a:p>
            <a:endParaRPr lang="en-CA" sz="120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E201DE8-58E3-F657-3841-20482A974C09}"/>
              </a:ext>
            </a:extLst>
          </p:cNvPr>
          <p:cNvSpPr txBox="1"/>
          <p:nvPr/>
        </p:nvSpPr>
        <p:spPr>
          <a:xfrm>
            <a:off x="938719" y="121596"/>
            <a:ext cx="88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0" dirty="0">
                <a:solidFill>
                  <a:schemeClr val="bg1">
                    <a:lumMod val="95000"/>
                  </a:schemeClr>
                </a:solidFill>
              </a:rPr>
              <a:t>Task Force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D6E9B90-45DA-E05B-0DF9-7A4D8B66104A}"/>
              </a:ext>
            </a:extLst>
          </p:cNvPr>
          <p:cNvGrpSpPr/>
          <p:nvPr/>
        </p:nvGrpSpPr>
        <p:grpSpPr>
          <a:xfrm>
            <a:off x="3865417" y="5320146"/>
            <a:ext cx="7458257" cy="523220"/>
            <a:chOff x="3865417" y="5320146"/>
            <a:chExt cx="7458257" cy="52322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DE27F6-B248-C041-E6E7-3AB3B8E1CCC1}"/>
                </a:ext>
              </a:extLst>
            </p:cNvPr>
            <p:cNvSpPr txBox="1"/>
            <p:nvPr/>
          </p:nvSpPr>
          <p:spPr>
            <a:xfrm>
              <a:off x="6358270" y="5418692"/>
              <a:ext cx="496540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FPFI</a:t>
              </a:r>
              <a:r>
                <a:rPr lang="en-GB" sz="1800" baseline="30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</a:t>
              </a:r>
              <a:r>
                <a:rPr lang="en-GB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    =    [ (NRF9.3</a:t>
              </a:r>
              <a:r>
                <a:rPr lang="en-GB" sz="1800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(1) </a:t>
              </a:r>
              <a:r>
                <a:rPr lang="en-GB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+ 2</a:t>
              </a:r>
              <a:r>
                <a:rPr lang="en-GB" sz="1800" dirty="0">
                  <a:solidFill>
                    <a:srgbClr val="FF0000"/>
                  </a:solidFill>
                  <a:effectLst/>
                  <a:latin typeface="Symbol" pitchFamily="2" charset="2"/>
                  <a:ea typeface="Times New Roman" panose="02020603050405020304" pitchFamily="18" charset="0"/>
                  <a:cs typeface="Arial" panose="020B0604020202020204" pitchFamily="34" charset="0"/>
                </a:rPr>
                <a:t>D</a:t>
              </a:r>
              <a:r>
                <a:rPr lang="en-GB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NRF9.3) / A ] – B </a:t>
              </a:r>
              <a:endParaRPr lang="en-CH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B9A2989-087D-E437-1A03-06EF0CA3EADF}"/>
                </a:ext>
              </a:extLst>
            </p:cNvPr>
            <p:cNvSpPr txBox="1"/>
            <p:nvPr/>
          </p:nvSpPr>
          <p:spPr>
            <a:xfrm>
              <a:off x="3865417" y="5320146"/>
              <a:ext cx="25122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Formulation  &amp;  Processing</a:t>
              </a:r>
            </a:p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Food Index (Nutrition related)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77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A47C6D7-1AF3-95E9-7361-23192F8FF48A}"/>
              </a:ext>
            </a:extLst>
          </p:cNvPr>
          <p:cNvSpPr txBox="1"/>
          <p:nvPr/>
        </p:nvSpPr>
        <p:spPr>
          <a:xfrm rot="16200000">
            <a:off x="4556623" y="3509371"/>
            <a:ext cx="600135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mpact  of  </a:t>
            </a:r>
            <a:r>
              <a:rPr lang="en-CH" b="1" dirty="0"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DF6EDE-9689-BAE7-43AD-3A65668B4BBF}"/>
              </a:ext>
            </a:extLst>
          </p:cNvPr>
          <p:cNvGrpSpPr/>
          <p:nvPr/>
        </p:nvGrpSpPr>
        <p:grpSpPr>
          <a:xfrm>
            <a:off x="7837714" y="631657"/>
            <a:ext cx="4262205" cy="6200746"/>
            <a:chOff x="7761514" y="631657"/>
            <a:chExt cx="4262205" cy="620074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31D5C9-0318-1DD8-68B6-DF27E8FFC022}"/>
                </a:ext>
              </a:extLst>
            </p:cNvPr>
            <p:cNvSpPr/>
            <p:nvPr/>
          </p:nvSpPr>
          <p:spPr>
            <a:xfrm>
              <a:off x="8588829" y="1045029"/>
              <a:ext cx="664028" cy="55517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CA73A29-92CC-1F7B-8F32-75626AD6735E}"/>
                </a:ext>
              </a:extLst>
            </p:cNvPr>
            <p:cNvSpPr txBox="1"/>
            <p:nvPr/>
          </p:nvSpPr>
          <p:spPr>
            <a:xfrm>
              <a:off x="10088574" y="631657"/>
              <a:ext cx="193514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Food Q</a:t>
              </a:r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uality </a:t>
              </a:r>
            </a:p>
            <a:p>
              <a:pPr algn="ctr"/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Determinants</a:t>
              </a:r>
            </a:p>
            <a:p>
              <a:pPr algn="ctr"/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(= PRISM facet) </a:t>
              </a:r>
            </a:p>
            <a:p>
              <a:pPr algn="ctr"/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F50342-F37B-C1AB-1621-595E2AFFB8D1}"/>
                </a:ext>
              </a:extLst>
            </p:cNvPr>
            <p:cNvSpPr txBox="1"/>
            <p:nvPr/>
          </p:nvSpPr>
          <p:spPr>
            <a:xfrm>
              <a:off x="8000185" y="742328"/>
              <a:ext cx="17235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Related</a:t>
              </a:r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Parameters </a:t>
              </a:r>
              <a:r>
                <a:rPr lang="en-CH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8A21D0-346E-35D7-9254-61AB7B4F4090}"/>
                </a:ext>
              </a:extLst>
            </p:cNvPr>
            <p:cNvSpPr/>
            <p:nvPr/>
          </p:nvSpPr>
          <p:spPr>
            <a:xfrm>
              <a:off x="7761514" y="642257"/>
              <a:ext cx="4234543" cy="60415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8DAAB2-9D14-5FCA-B327-596109345ECB}"/>
                </a:ext>
              </a:extLst>
            </p:cNvPr>
            <p:cNvCxnSpPr>
              <a:cxnSpLocks/>
            </p:cNvCxnSpPr>
            <p:nvPr/>
          </p:nvCxnSpPr>
          <p:spPr>
            <a:xfrm>
              <a:off x="9911443" y="642257"/>
              <a:ext cx="0" cy="60415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0218FA9-77CE-77D3-78F7-5BD389A03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4294" y="1536700"/>
              <a:ext cx="42372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C4926ED-32BA-7B8A-ED20-0782C7B76C8E}"/>
                </a:ext>
              </a:extLst>
            </p:cNvPr>
            <p:cNvSpPr txBox="1"/>
            <p:nvPr/>
          </p:nvSpPr>
          <p:spPr>
            <a:xfrm>
              <a:off x="9949544" y="1632857"/>
              <a:ext cx="2069862" cy="4924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Nutrition Value</a:t>
              </a:r>
            </a:p>
            <a:p>
              <a:r>
                <a:rPr lang="en-CH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(NOURISH)</a:t>
              </a: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2. Sustainability</a:t>
              </a: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3. Safety</a:t>
              </a: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4. Affordability</a:t>
              </a: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5. Convenience</a:t>
              </a: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6. Palatability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52B37189-CB68-4816-3E6F-DB6541709118}"/>
                </a:ext>
              </a:extLst>
            </p:cNvPr>
            <p:cNvSpPr/>
            <p:nvPr/>
          </p:nvSpPr>
          <p:spPr>
            <a:xfrm rot="10800000">
              <a:off x="9710058" y="827315"/>
              <a:ext cx="435429" cy="478972"/>
            </a:xfrm>
            <a:prstGeom prst="rightArrow">
              <a:avLst/>
            </a:prstGeom>
            <a:solidFill>
              <a:srgbClr val="D6D6D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0B9D42B-0C7B-3D4E-3A4A-4B13B665917E}"/>
                </a:ext>
              </a:extLst>
            </p:cNvPr>
            <p:cNvSpPr txBox="1"/>
            <p:nvPr/>
          </p:nvSpPr>
          <p:spPr>
            <a:xfrm>
              <a:off x="7772398" y="1600201"/>
              <a:ext cx="2159566" cy="5232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NRF (nutrition Rich</a:t>
              </a:r>
            </a:p>
            <a:p>
              <a:r>
                <a:rPr lang="en-CH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Food Index)</a:t>
              </a:r>
              <a:endParaRPr lang="en-CH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GWP (global war- </a:t>
              </a: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       ming potential)</a:t>
              </a:r>
            </a:p>
            <a:p>
              <a:endParaRPr lang="en-CH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CFU (Microbiol.)</a:t>
              </a: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C (contaminants,</a:t>
              </a: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     additives)</a:t>
              </a:r>
            </a:p>
            <a:p>
              <a:endParaRPr lang="en-CH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P (price per energy</a:t>
              </a: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    / per nutrients;</a:t>
              </a: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    price / income</a:t>
              </a:r>
            </a:p>
            <a:p>
              <a:endParaRPr lang="en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CS (conven.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core)</a:t>
              </a:r>
            </a:p>
            <a:p>
              <a:endParaRPr lang="en-CH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SS (sensory score)</a:t>
              </a:r>
            </a:p>
            <a:p>
              <a:endParaRPr lang="en-C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90ED16-598D-ABCB-370F-6086A3C9974E}"/>
              </a:ext>
            </a:extLst>
          </p:cNvPr>
          <p:cNvGrpSpPr/>
          <p:nvPr/>
        </p:nvGrpSpPr>
        <p:grpSpPr>
          <a:xfrm>
            <a:off x="194677" y="652891"/>
            <a:ext cx="2749875" cy="6201032"/>
            <a:chOff x="141514" y="642258"/>
            <a:chExt cx="2749875" cy="62010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4336DB-CB69-D4B7-9698-84B62D3086F5}"/>
                </a:ext>
              </a:extLst>
            </p:cNvPr>
            <p:cNvSpPr txBox="1"/>
            <p:nvPr/>
          </p:nvSpPr>
          <p:spPr>
            <a:xfrm rot="16200000">
              <a:off x="-319507" y="3494454"/>
              <a:ext cx="6052460" cy="36933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impact  of   </a:t>
              </a:r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FEFDF7D-11CE-D0AD-18AE-50F8A8D0710D}"/>
                </a:ext>
              </a:extLst>
            </p:cNvPr>
            <p:cNvGrpSpPr/>
            <p:nvPr/>
          </p:nvGrpSpPr>
          <p:grpSpPr>
            <a:xfrm>
              <a:off x="141514" y="642258"/>
              <a:ext cx="2704106" cy="6201032"/>
              <a:chOff x="7619999" y="642257"/>
              <a:chExt cx="2704106" cy="6201032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28BF6AF-45E5-FD80-7216-36EC2AAD6419}"/>
                  </a:ext>
                </a:extLst>
              </p:cNvPr>
              <p:cNvSpPr/>
              <p:nvPr/>
            </p:nvSpPr>
            <p:spPr>
              <a:xfrm>
                <a:off x="8588829" y="1045029"/>
                <a:ext cx="664028" cy="55517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FE2D3AD-7AD1-BCAF-087E-957B474CFA94}"/>
                  </a:ext>
                </a:extLst>
              </p:cNvPr>
              <p:cNvSpPr txBox="1"/>
              <p:nvPr/>
            </p:nvSpPr>
            <p:spPr>
              <a:xfrm>
                <a:off x="10139374" y="733257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CH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7652240-B846-DEE1-CEBA-9EE7FC7EB743}"/>
                  </a:ext>
                </a:extLst>
              </p:cNvPr>
              <p:cNvSpPr txBox="1"/>
              <p:nvPr/>
            </p:nvSpPr>
            <p:spPr>
              <a:xfrm>
                <a:off x="7867843" y="722371"/>
                <a:ext cx="1890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Related</a:t>
                </a:r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Parameters </a:t>
                </a:r>
                <a:r>
                  <a:rPr lang="en-CH" b="1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B005E21-A95D-CF79-F3C7-EC5C713553A9}"/>
                  </a:ext>
                </a:extLst>
              </p:cNvPr>
              <p:cNvSpPr/>
              <p:nvPr/>
            </p:nvSpPr>
            <p:spPr>
              <a:xfrm>
                <a:off x="7630886" y="642257"/>
                <a:ext cx="2275113" cy="6041572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FBD167E-5294-E506-8433-2E236342C3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20000" y="1426029"/>
                <a:ext cx="229688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DEF642D-A47F-CDEC-8442-83D869B83F8B}"/>
                  </a:ext>
                </a:extLst>
              </p:cNvPr>
              <p:cNvSpPr txBox="1"/>
              <p:nvPr/>
            </p:nvSpPr>
            <p:spPr>
              <a:xfrm>
                <a:off x="7619999" y="1611087"/>
                <a:ext cx="2287806" cy="523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NRF (nutrition Rich</a:t>
                </a:r>
              </a:p>
              <a:p>
                <a:r>
                  <a:rPr lang="en-CH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Food Index)</a:t>
                </a:r>
                <a:endParaRPr lang="en-CH" dirty="0">
                  <a:solidFill>
                    <a:srgbClr val="FF0000"/>
                  </a:solidFill>
                  <a:latin typeface="Symbol" pitchFamily="2" charset="2"/>
                  <a:cs typeface="Arial" panose="020B0604020202020204" pitchFamily="34" charset="0"/>
                </a:endParaRPr>
              </a:p>
              <a:p>
                <a:endParaRPr lang="en-CH" dirty="0">
                  <a:solidFill>
                    <a:srgbClr val="FF0000"/>
                  </a:solidFill>
                  <a:latin typeface="Symbol" pitchFamily="2" charset="2"/>
                  <a:cs typeface="Arial" panose="020B0604020202020204" pitchFamily="34" charset="0"/>
                </a:endParaRP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GWP (global war- </a:t>
                </a:r>
              </a:p>
              <a:p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ming potential)</a:t>
                </a:r>
              </a:p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CFU (Microbiol.)</a:t>
                </a: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C (contaminants,</a:t>
                </a:r>
              </a:p>
              <a:p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     additives)</a:t>
                </a:r>
              </a:p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P (price per energy</a:t>
                </a:r>
              </a:p>
              <a:p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    / per nutrients;</a:t>
                </a:r>
              </a:p>
              <a:p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    price / income</a:t>
                </a:r>
              </a:p>
              <a:p>
                <a:endParaRPr lang="en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H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CS (conven.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core)</a:t>
                </a:r>
              </a:p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SS (sensory score)</a:t>
                </a:r>
              </a:p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BB9A95-B7C0-8207-AE04-009B20A0B587}"/>
              </a:ext>
            </a:extLst>
          </p:cNvPr>
          <p:cNvGrpSpPr/>
          <p:nvPr/>
        </p:nvGrpSpPr>
        <p:grpSpPr>
          <a:xfrm>
            <a:off x="2931899" y="2452210"/>
            <a:ext cx="4334891" cy="1998302"/>
            <a:chOff x="2963797" y="1814257"/>
            <a:chExt cx="4334891" cy="199830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C79BE49-E268-45FF-A4BA-74EB01839FC1}"/>
                </a:ext>
              </a:extLst>
            </p:cNvPr>
            <p:cNvGrpSpPr/>
            <p:nvPr/>
          </p:nvGrpSpPr>
          <p:grpSpPr>
            <a:xfrm>
              <a:off x="4097972" y="2593359"/>
              <a:ext cx="2123768" cy="1219200"/>
              <a:chOff x="4194953" y="3363275"/>
              <a:chExt cx="2123768" cy="1219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027F88-A2A4-5621-3ED1-F8EAC6B51735}"/>
                  </a:ext>
                </a:extLst>
              </p:cNvPr>
              <p:cNvSpPr/>
              <p:nvPr/>
            </p:nvSpPr>
            <p:spPr>
              <a:xfrm>
                <a:off x="4194953" y="3363275"/>
                <a:ext cx="2123768" cy="1219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0EE2F0-AD55-5B43-FE64-1A83595554CB}"/>
                  </a:ext>
                </a:extLst>
              </p:cNvPr>
              <p:cNvSpPr txBox="1"/>
              <p:nvPr/>
            </p:nvSpPr>
            <p:spPr>
              <a:xfrm>
                <a:off x="4536418" y="3617524"/>
                <a:ext cx="14414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H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PROCESS</a:t>
                </a:r>
              </a:p>
              <a:p>
                <a:pPr algn="ctr"/>
                <a:r>
                  <a:rPr lang="en-CH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(System)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6565A4-B570-BD0E-F978-4E4F86429937}"/>
                </a:ext>
              </a:extLst>
            </p:cNvPr>
            <p:cNvSpPr txBox="1"/>
            <p:nvPr/>
          </p:nvSpPr>
          <p:spPr>
            <a:xfrm>
              <a:off x="2963797" y="1814257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measured</a:t>
              </a:r>
            </a:p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AFTER </a:t>
              </a:r>
            </a:p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E59621-9862-58DF-C8B9-79E28E215DA5}"/>
                </a:ext>
              </a:extLst>
            </p:cNvPr>
            <p:cNvSpPr txBox="1"/>
            <p:nvPr/>
          </p:nvSpPr>
          <p:spPr>
            <a:xfrm>
              <a:off x="6248400" y="1868268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easured </a:t>
              </a:r>
            </a:p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BEFORE </a:t>
              </a:r>
            </a:p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BC57ECA-94E3-3026-8714-6625121E8F5A}"/>
                </a:ext>
              </a:extLst>
            </p:cNvPr>
            <p:cNvGrpSpPr/>
            <p:nvPr/>
          </p:nvGrpSpPr>
          <p:grpSpPr>
            <a:xfrm>
              <a:off x="6313714" y="2666997"/>
              <a:ext cx="925286" cy="1012371"/>
              <a:chOff x="6313714" y="2666997"/>
              <a:chExt cx="925286" cy="1012371"/>
            </a:xfrm>
          </p:grpSpPr>
          <p:sp>
            <p:nvSpPr>
              <p:cNvPr id="55" name="Right Arrow 54">
                <a:extLst>
                  <a:ext uri="{FF2B5EF4-FFF2-40B4-BE49-F238E27FC236}">
                    <a16:creationId xmlns:a16="http://schemas.microsoft.com/office/drawing/2014/main" id="{49C202F8-D226-7497-3711-1462FF8370A5}"/>
                  </a:ext>
                </a:extLst>
              </p:cNvPr>
              <p:cNvSpPr/>
              <p:nvPr/>
            </p:nvSpPr>
            <p:spPr>
              <a:xfrm rot="10800000">
                <a:off x="6313714" y="2666997"/>
                <a:ext cx="925286" cy="1012371"/>
              </a:xfrm>
              <a:prstGeom prst="rightArrow">
                <a:avLst/>
              </a:prstGeom>
              <a:solidFill>
                <a:srgbClr val="D6D6D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99A9BB7-66CA-00E7-9E1B-6969A75304EA}"/>
                  </a:ext>
                </a:extLst>
              </p:cNvPr>
              <p:cNvSpPr txBox="1"/>
              <p:nvPr/>
            </p:nvSpPr>
            <p:spPr>
              <a:xfrm>
                <a:off x="6477000" y="2928258"/>
                <a:ext cx="463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400" dirty="0">
                    <a:solidFill>
                      <a:srgbClr val="FF0000"/>
                    </a:solidFill>
                  </a:rPr>
                  <a:t>X</a:t>
                </a:r>
                <a:r>
                  <a:rPr lang="en-CH" sz="2400" baseline="-250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C741CC3-E1EF-8B23-A669-7ED6E8F5D0B7}"/>
                </a:ext>
              </a:extLst>
            </p:cNvPr>
            <p:cNvGrpSpPr/>
            <p:nvPr/>
          </p:nvGrpSpPr>
          <p:grpSpPr>
            <a:xfrm>
              <a:off x="3015342" y="2688769"/>
              <a:ext cx="925287" cy="1012371"/>
              <a:chOff x="6542314" y="2666997"/>
              <a:chExt cx="925287" cy="1012371"/>
            </a:xfrm>
          </p:grpSpPr>
          <p:sp>
            <p:nvSpPr>
              <p:cNvPr id="76" name="Right Arrow 75">
                <a:extLst>
                  <a:ext uri="{FF2B5EF4-FFF2-40B4-BE49-F238E27FC236}">
                    <a16:creationId xmlns:a16="http://schemas.microsoft.com/office/drawing/2014/main" id="{5001F386-4CEC-EF90-20DD-6858F05099F9}"/>
                  </a:ext>
                </a:extLst>
              </p:cNvPr>
              <p:cNvSpPr/>
              <p:nvPr/>
            </p:nvSpPr>
            <p:spPr>
              <a:xfrm rot="10800000">
                <a:off x="6542314" y="2666997"/>
                <a:ext cx="925287" cy="1012371"/>
              </a:xfrm>
              <a:prstGeom prst="rightArrow">
                <a:avLst/>
              </a:prstGeom>
              <a:solidFill>
                <a:srgbClr val="D6D6D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0362571-B5AB-0A95-E34B-09AD0971F844}"/>
                  </a:ext>
                </a:extLst>
              </p:cNvPr>
              <p:cNvSpPr txBox="1"/>
              <p:nvPr/>
            </p:nvSpPr>
            <p:spPr>
              <a:xfrm>
                <a:off x="6977743" y="2939144"/>
                <a:ext cx="463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400" dirty="0">
                    <a:solidFill>
                      <a:srgbClr val="FF0000"/>
                    </a:solidFill>
                  </a:rPr>
                  <a:t>X</a:t>
                </a:r>
                <a:r>
                  <a:rPr lang="en-CH" sz="2400" baseline="-25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0793C5-03AD-8B2D-53BA-2ACB8122146A}"/>
              </a:ext>
            </a:extLst>
          </p:cNvPr>
          <p:cNvGrpSpPr/>
          <p:nvPr/>
        </p:nvGrpSpPr>
        <p:grpSpPr>
          <a:xfrm>
            <a:off x="3473300" y="2654519"/>
            <a:ext cx="3363687" cy="2656166"/>
            <a:chOff x="3505198" y="2016566"/>
            <a:chExt cx="3363687" cy="26561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95347F-3861-4570-D0C2-F4E38F0C2BB9}"/>
                </a:ext>
              </a:extLst>
            </p:cNvPr>
            <p:cNvSpPr txBox="1"/>
            <p:nvPr/>
          </p:nvSpPr>
          <p:spPr>
            <a:xfrm>
              <a:off x="4533307" y="4272622"/>
              <a:ext cx="902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000" b="1" dirty="0">
                  <a:solidFill>
                    <a:srgbClr val="FF0000"/>
                  </a:solidFill>
                  <a:latin typeface="Symbol" pitchFamily="2" charset="2"/>
                  <a:cs typeface="Arial" panose="020B0604020202020204" pitchFamily="34" charset="0"/>
                </a:rPr>
                <a:t>      D</a:t>
              </a:r>
              <a:r>
                <a:rPr lang="en-CH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CH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A24028EE-C400-4796-F635-ACB2D28DF7F6}"/>
                </a:ext>
              </a:extLst>
            </p:cNvPr>
            <p:cNvSpPr/>
            <p:nvPr/>
          </p:nvSpPr>
          <p:spPr>
            <a:xfrm rot="5400000">
              <a:off x="5046860" y="2375905"/>
              <a:ext cx="280363" cy="3363687"/>
            </a:xfrm>
            <a:prstGeom prst="rightBrace">
              <a:avLst>
                <a:gd name="adj1" fmla="val 62180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99F949-AAAB-030B-96A1-98F18AA7F0B0}"/>
                </a:ext>
              </a:extLst>
            </p:cNvPr>
            <p:cNvSpPr txBox="1"/>
            <p:nvPr/>
          </p:nvSpPr>
          <p:spPr>
            <a:xfrm>
              <a:off x="4455452" y="2016566"/>
              <a:ext cx="147668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CH" sz="1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 – X</a:t>
              </a:r>
              <a:r>
                <a:rPr lang="en-CH" sz="1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CH" sz="1800" dirty="0">
                  <a:latin typeface="Symbol" pitchFamily="2" charset="2"/>
                  <a:cs typeface="Arial" panose="020B0604020202020204" pitchFamily="34" charset="0"/>
                </a:rPr>
                <a:t>D</a:t>
              </a:r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CH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E25A1-1358-D494-3355-1725528DB0FF}"/>
              </a:ext>
            </a:extLst>
          </p:cNvPr>
          <p:cNvSpPr txBox="1"/>
          <p:nvPr/>
        </p:nvSpPr>
        <p:spPr>
          <a:xfrm>
            <a:off x="2096688" y="76428"/>
            <a:ext cx="6654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Real Live Scenario </a:t>
            </a:r>
            <a:r>
              <a:rPr lang="en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experience of food product developers &amp; chefs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909B98-6F1E-5BE2-E854-B3D38FE568C4}"/>
              </a:ext>
            </a:extLst>
          </p:cNvPr>
          <p:cNvCxnSpPr>
            <a:cxnSpLocks/>
          </p:cNvCxnSpPr>
          <p:nvPr/>
        </p:nvCxnSpPr>
        <p:spPr>
          <a:xfrm>
            <a:off x="20027" y="480479"/>
            <a:ext cx="12171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23">
            <a:extLst>
              <a:ext uri="{FF2B5EF4-FFF2-40B4-BE49-F238E27FC236}">
                <a16:creationId xmlns:a16="http://schemas.microsoft.com/office/drawing/2014/main" id="{D727FBD5-3FD2-6164-94E8-CAAB751227C3}"/>
              </a:ext>
            </a:extLst>
          </p:cNvPr>
          <p:cNvSpPr/>
          <p:nvPr/>
        </p:nvSpPr>
        <p:spPr>
          <a:xfrm>
            <a:off x="0" y="0"/>
            <a:ext cx="12192000" cy="471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03876B-E5D8-F750-1D88-931B0430CBB8}"/>
              </a:ext>
            </a:extLst>
          </p:cNvPr>
          <p:cNvSpPr txBox="1"/>
          <p:nvPr/>
        </p:nvSpPr>
        <p:spPr>
          <a:xfrm>
            <a:off x="3302000" y="812800"/>
            <a:ext cx="3543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PRISM: Nutrition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facet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NOURISH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utritional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ptimization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nder 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Responsible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ngredient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election and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F00A1D-44CF-5370-763B-2D62C5D023D5}"/>
              </a:ext>
            </a:extLst>
          </p:cNvPr>
          <p:cNvSpPr txBox="1"/>
          <p:nvPr/>
        </p:nvSpPr>
        <p:spPr>
          <a:xfrm>
            <a:off x="2882266" y="54613"/>
            <a:ext cx="750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 Value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product classification SCHEME  (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NOURISH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A5A2B-0053-6D4C-5865-1F90BF3B7652}"/>
              </a:ext>
            </a:extLst>
          </p:cNvPr>
          <p:cNvSpPr txBox="1"/>
          <p:nvPr/>
        </p:nvSpPr>
        <p:spPr>
          <a:xfrm>
            <a:off x="11415214" y="634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Erich J. </a:t>
            </a:r>
          </a:p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Windhab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14246-7F11-FDFA-690E-A1DDDD4F1C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9210" y="0"/>
            <a:ext cx="989137" cy="48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reeform 14">
            <a:extLst>
              <a:ext uri="{FF2B5EF4-FFF2-40B4-BE49-F238E27FC236}">
                <a16:creationId xmlns:a16="http://schemas.microsoft.com/office/drawing/2014/main" id="{01CA07EC-B1F3-9164-3484-79830AC6CFDE}"/>
              </a:ext>
            </a:extLst>
          </p:cNvPr>
          <p:cNvSpPr/>
          <p:nvPr/>
        </p:nvSpPr>
        <p:spPr>
          <a:xfrm>
            <a:off x="1804490" y="34047"/>
            <a:ext cx="413820" cy="400518"/>
          </a:xfrm>
          <a:custGeom>
            <a:avLst/>
            <a:gdLst/>
            <a:ahLst/>
            <a:cxnLst/>
            <a:rect l="l" t="t" r="r" b="b"/>
            <a:pathLst>
              <a:path w="566323" h="489578">
                <a:moveTo>
                  <a:pt x="0" y="0"/>
                </a:moveTo>
                <a:lnTo>
                  <a:pt x="566323" y="0"/>
                </a:lnTo>
                <a:lnTo>
                  <a:pt x="566323" y="489578"/>
                </a:lnTo>
                <a:lnTo>
                  <a:pt x="0" y="489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080" t="-46300" r="-31520" b="-42945"/>
            </a:stretch>
          </a:blipFill>
          <a:ln>
            <a:noFill/>
          </a:ln>
        </p:spPr>
        <p:txBody>
          <a:bodyPr/>
          <a:lstStyle/>
          <a:p>
            <a:endParaRPr lang="en-CA" sz="12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3CCA2-0F24-D04D-CAA4-A102DC38D6DE}"/>
              </a:ext>
            </a:extLst>
          </p:cNvPr>
          <p:cNvSpPr txBox="1"/>
          <p:nvPr/>
        </p:nvSpPr>
        <p:spPr>
          <a:xfrm>
            <a:off x="938719" y="121596"/>
            <a:ext cx="88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0" dirty="0">
                <a:solidFill>
                  <a:schemeClr val="bg1">
                    <a:lumMod val="95000"/>
                  </a:schemeClr>
                </a:solidFill>
              </a:rPr>
              <a:t>Task Force</a:t>
            </a:r>
          </a:p>
        </p:txBody>
      </p:sp>
    </p:spTree>
    <p:extLst>
      <p:ext uri="{BB962C8B-B14F-4D97-AF65-F5344CB8AC3E}">
        <p14:creationId xmlns:p14="http://schemas.microsoft.com/office/powerpoint/2010/main" val="55662301"/>
      </p:ext>
    </p:extLst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E8E7C-B6C4-4A5C-0577-237E7610A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4540F92B-2A28-7614-C544-A8316524E87A}"/>
              </a:ext>
            </a:extLst>
          </p:cNvPr>
          <p:cNvSpPr txBox="1"/>
          <p:nvPr/>
        </p:nvSpPr>
        <p:spPr>
          <a:xfrm rot="16200000">
            <a:off x="4556623" y="3509371"/>
            <a:ext cx="600135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mpact  of  </a:t>
            </a:r>
            <a:r>
              <a:rPr lang="en-CH" b="1" dirty="0"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2453A7-6263-0707-25E8-00FD2047F486}"/>
              </a:ext>
            </a:extLst>
          </p:cNvPr>
          <p:cNvGrpSpPr/>
          <p:nvPr/>
        </p:nvGrpSpPr>
        <p:grpSpPr>
          <a:xfrm>
            <a:off x="7837714" y="642257"/>
            <a:ext cx="4257892" cy="6190146"/>
            <a:chOff x="7761514" y="642257"/>
            <a:chExt cx="4257892" cy="619014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E10A7A-25DE-59DA-DA57-6FD4098A1780}"/>
                </a:ext>
              </a:extLst>
            </p:cNvPr>
            <p:cNvSpPr/>
            <p:nvPr/>
          </p:nvSpPr>
          <p:spPr>
            <a:xfrm>
              <a:off x="8588829" y="1045029"/>
              <a:ext cx="664028" cy="55517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A757C9-56FA-DDC6-D981-0EF1C9C10915}"/>
                </a:ext>
              </a:extLst>
            </p:cNvPr>
            <p:cNvSpPr txBox="1"/>
            <p:nvPr/>
          </p:nvSpPr>
          <p:spPr>
            <a:xfrm>
              <a:off x="8114485" y="755028"/>
              <a:ext cx="17235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Related</a:t>
              </a:r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Parameters </a:t>
              </a:r>
              <a:r>
                <a:rPr lang="en-CH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0552C4-7311-E281-95CB-01B21EA5FF34}"/>
                </a:ext>
              </a:extLst>
            </p:cNvPr>
            <p:cNvSpPr/>
            <p:nvPr/>
          </p:nvSpPr>
          <p:spPr>
            <a:xfrm>
              <a:off x="7761514" y="642257"/>
              <a:ext cx="4234543" cy="60415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4B6C8CC-9D98-2DC1-F6EB-5DCDD2088585}"/>
                </a:ext>
              </a:extLst>
            </p:cNvPr>
            <p:cNvCxnSpPr>
              <a:cxnSpLocks/>
            </p:cNvCxnSpPr>
            <p:nvPr/>
          </p:nvCxnSpPr>
          <p:spPr>
            <a:xfrm>
              <a:off x="9911443" y="642257"/>
              <a:ext cx="0" cy="60415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0BB19D1-334E-2881-DBB2-FBBBC8ED17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4294" y="1549400"/>
              <a:ext cx="42245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0A239D9-5810-680F-8DAA-6D55F09158FF}"/>
                </a:ext>
              </a:extLst>
            </p:cNvPr>
            <p:cNvSpPr txBox="1"/>
            <p:nvPr/>
          </p:nvSpPr>
          <p:spPr>
            <a:xfrm>
              <a:off x="9949544" y="1632857"/>
              <a:ext cx="2069862" cy="507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1. Nutrition Value</a:t>
              </a: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Sustainability</a:t>
              </a:r>
            </a:p>
            <a:p>
              <a:r>
                <a:rPr lang="en-CH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(EARTH)</a:t>
              </a: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3. Safety</a:t>
              </a: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4. Affordability</a:t>
              </a: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5. Convenience</a:t>
              </a:r>
            </a:p>
            <a:p>
              <a:endParaRPr lang="en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6. Palatability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5AEAEBC3-1E40-385F-7DAE-B0587C4199EE}"/>
                </a:ext>
              </a:extLst>
            </p:cNvPr>
            <p:cNvSpPr/>
            <p:nvPr/>
          </p:nvSpPr>
          <p:spPr>
            <a:xfrm rot="10800000">
              <a:off x="9760858" y="852715"/>
              <a:ext cx="435429" cy="478972"/>
            </a:xfrm>
            <a:prstGeom prst="rightArrow">
              <a:avLst/>
            </a:prstGeom>
            <a:solidFill>
              <a:srgbClr val="D6D6D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173548F-804A-3FD1-9276-3608967CEEFC}"/>
                </a:ext>
              </a:extLst>
            </p:cNvPr>
            <p:cNvSpPr txBox="1"/>
            <p:nvPr/>
          </p:nvSpPr>
          <p:spPr>
            <a:xfrm>
              <a:off x="7772398" y="1600201"/>
              <a:ext cx="2159566" cy="5232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NRF (nutrition Rich</a:t>
              </a: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         Food Index)</a:t>
              </a:r>
            </a:p>
            <a:p>
              <a:endParaRPr lang="en-CH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GWP (global  </a:t>
              </a:r>
            </a:p>
            <a:p>
              <a:r>
                <a:rPr lang="en-CH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warming potential)</a:t>
              </a:r>
            </a:p>
            <a:p>
              <a:endParaRPr lang="en-CH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CFU (Microbiol.)</a:t>
              </a: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C (contaminants,</a:t>
              </a: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     additives)</a:t>
              </a:r>
            </a:p>
            <a:p>
              <a:endParaRPr lang="en-CH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P (price per energy</a:t>
              </a: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    / per nutrients;</a:t>
              </a: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    price / income</a:t>
              </a:r>
            </a:p>
            <a:p>
              <a:endParaRPr lang="en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CS (conven.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core)</a:t>
              </a:r>
            </a:p>
            <a:p>
              <a:endParaRPr lang="en-CH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SS (sensory score)</a:t>
              </a:r>
            </a:p>
            <a:p>
              <a:endParaRPr lang="en-C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58D8BB-C15F-80A4-AF9F-567CD50DA25C}"/>
              </a:ext>
            </a:extLst>
          </p:cNvPr>
          <p:cNvGrpSpPr/>
          <p:nvPr/>
        </p:nvGrpSpPr>
        <p:grpSpPr>
          <a:xfrm>
            <a:off x="194677" y="652891"/>
            <a:ext cx="2749875" cy="6201032"/>
            <a:chOff x="141514" y="642258"/>
            <a:chExt cx="2749875" cy="62010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37868D-DD17-07B2-1F7D-B9A765254F8C}"/>
                </a:ext>
              </a:extLst>
            </p:cNvPr>
            <p:cNvSpPr txBox="1"/>
            <p:nvPr/>
          </p:nvSpPr>
          <p:spPr>
            <a:xfrm rot="16200000">
              <a:off x="-319507" y="3494454"/>
              <a:ext cx="6052460" cy="36933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impact  of   </a:t>
              </a:r>
              <a:r>
                <a:rPr lang="en-CH" b="1" dirty="0"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79032F0-CB2D-68E0-98B0-9DC7E2236D3E}"/>
                </a:ext>
              </a:extLst>
            </p:cNvPr>
            <p:cNvGrpSpPr/>
            <p:nvPr/>
          </p:nvGrpSpPr>
          <p:grpSpPr>
            <a:xfrm>
              <a:off x="141514" y="642258"/>
              <a:ext cx="2704106" cy="6201032"/>
              <a:chOff x="7619999" y="642257"/>
              <a:chExt cx="2704106" cy="6201032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FBD7351-E876-6062-8607-D83778AA62DE}"/>
                  </a:ext>
                </a:extLst>
              </p:cNvPr>
              <p:cNvSpPr/>
              <p:nvPr/>
            </p:nvSpPr>
            <p:spPr>
              <a:xfrm>
                <a:off x="8588829" y="1045029"/>
                <a:ext cx="664028" cy="55517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9771A46-4E61-01F6-0309-89A137FCABD6}"/>
                  </a:ext>
                </a:extLst>
              </p:cNvPr>
              <p:cNvSpPr txBox="1"/>
              <p:nvPr/>
            </p:nvSpPr>
            <p:spPr>
              <a:xfrm>
                <a:off x="10139374" y="733257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CH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59C3B2F-6480-79E5-86B5-8B109CBCD50C}"/>
                  </a:ext>
                </a:extLst>
              </p:cNvPr>
              <p:cNvSpPr txBox="1"/>
              <p:nvPr/>
            </p:nvSpPr>
            <p:spPr>
              <a:xfrm>
                <a:off x="7867843" y="722371"/>
                <a:ext cx="1890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Related</a:t>
                </a:r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Parameters </a:t>
                </a:r>
                <a:r>
                  <a:rPr lang="en-CH" b="1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A886EC-9DED-1CAB-D7F7-EA0431C27036}"/>
                  </a:ext>
                </a:extLst>
              </p:cNvPr>
              <p:cNvSpPr/>
              <p:nvPr/>
            </p:nvSpPr>
            <p:spPr>
              <a:xfrm>
                <a:off x="7630886" y="642257"/>
                <a:ext cx="2275113" cy="6041572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223AA78-0081-D822-1276-4A9DBDCEFF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20000" y="1426029"/>
                <a:ext cx="229688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C4D377D-FBAB-5F1B-7818-147D2A12E900}"/>
                  </a:ext>
                </a:extLst>
              </p:cNvPr>
              <p:cNvSpPr txBox="1"/>
              <p:nvPr/>
            </p:nvSpPr>
            <p:spPr>
              <a:xfrm>
                <a:off x="7619999" y="1611087"/>
                <a:ext cx="2287806" cy="523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NRF (nutrition Rich</a:t>
                </a:r>
              </a:p>
              <a:p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Food Index)</a:t>
                </a:r>
                <a:endParaRPr lang="en-CH" dirty="0">
                  <a:latin typeface="Symbol" pitchFamily="2" charset="2"/>
                  <a:cs typeface="Arial" panose="020B0604020202020204" pitchFamily="34" charset="0"/>
                </a:endParaRPr>
              </a:p>
              <a:p>
                <a:endParaRPr lang="en-CH" dirty="0">
                  <a:solidFill>
                    <a:srgbClr val="FF0000"/>
                  </a:solidFill>
                  <a:latin typeface="Symbol" pitchFamily="2" charset="2"/>
                  <a:cs typeface="Arial" panose="020B0604020202020204" pitchFamily="34" charset="0"/>
                </a:endParaRP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GWP (global war- </a:t>
                </a:r>
              </a:p>
              <a:p>
                <a:r>
                  <a:rPr lang="en-CH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ming potential)</a:t>
                </a:r>
              </a:p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CFU (Microbiol.)</a:t>
                </a: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C (contaminants,</a:t>
                </a:r>
              </a:p>
              <a:p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     additives)</a:t>
                </a:r>
              </a:p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P (price per energy</a:t>
                </a:r>
              </a:p>
              <a:p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    / per nutrients;</a:t>
                </a:r>
              </a:p>
              <a:p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    price / income</a:t>
                </a:r>
              </a:p>
              <a:p>
                <a:endParaRPr lang="en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H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CS (conven.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core)</a:t>
                </a:r>
              </a:p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H" dirty="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dirty="0">
                    <a:latin typeface="Arial" panose="020B0604020202020204" pitchFamily="34" charset="0"/>
                    <a:cs typeface="Arial" panose="020B0604020202020204" pitchFamily="34" charset="0"/>
                  </a:rPr>
                  <a:t>SS (sensory score)</a:t>
                </a:r>
              </a:p>
              <a:p>
                <a:endParaRPr lang="en-CH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47A8EA-1ED8-2743-D847-59300B3307FA}"/>
              </a:ext>
            </a:extLst>
          </p:cNvPr>
          <p:cNvGrpSpPr/>
          <p:nvPr/>
        </p:nvGrpSpPr>
        <p:grpSpPr>
          <a:xfrm>
            <a:off x="2931899" y="2452210"/>
            <a:ext cx="4335035" cy="1998302"/>
            <a:chOff x="2963797" y="1814257"/>
            <a:chExt cx="4335035" cy="199830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0CE4F4E-7F3B-251C-0107-8F063602259E}"/>
                </a:ext>
              </a:extLst>
            </p:cNvPr>
            <p:cNvGrpSpPr/>
            <p:nvPr/>
          </p:nvGrpSpPr>
          <p:grpSpPr>
            <a:xfrm>
              <a:off x="4097972" y="2593359"/>
              <a:ext cx="2123768" cy="1219200"/>
              <a:chOff x="4194953" y="3363275"/>
              <a:chExt cx="2123768" cy="1219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6FB8BA-B9FB-CAEC-9DE8-1FE1593F8D7F}"/>
                  </a:ext>
                </a:extLst>
              </p:cNvPr>
              <p:cNvSpPr/>
              <p:nvPr/>
            </p:nvSpPr>
            <p:spPr>
              <a:xfrm>
                <a:off x="4194953" y="3363275"/>
                <a:ext cx="2123768" cy="1219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B96656-287E-1ACD-C61E-334F033923DD}"/>
                  </a:ext>
                </a:extLst>
              </p:cNvPr>
              <p:cNvSpPr txBox="1"/>
              <p:nvPr/>
            </p:nvSpPr>
            <p:spPr>
              <a:xfrm>
                <a:off x="4536418" y="3617524"/>
                <a:ext cx="14414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H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PROCESS</a:t>
                </a:r>
              </a:p>
              <a:p>
                <a:pPr algn="ctr"/>
                <a:r>
                  <a:rPr lang="en-CH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(System)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91845C-07EE-683B-F364-25C3BD0FA916}"/>
                </a:ext>
              </a:extLst>
            </p:cNvPr>
            <p:cNvSpPr txBox="1"/>
            <p:nvPr/>
          </p:nvSpPr>
          <p:spPr>
            <a:xfrm>
              <a:off x="2963797" y="1814257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measured</a:t>
              </a:r>
            </a:p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AFTER </a:t>
              </a:r>
            </a:p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15F5923-6C4C-5C2C-D400-BF17E466D58C}"/>
                </a:ext>
              </a:extLst>
            </p:cNvPr>
            <p:cNvSpPr txBox="1"/>
            <p:nvPr/>
          </p:nvSpPr>
          <p:spPr>
            <a:xfrm>
              <a:off x="6248400" y="1868268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easured </a:t>
              </a:r>
            </a:p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BEFORE </a:t>
              </a:r>
            </a:p>
            <a:p>
              <a:pPr algn="ctr"/>
              <a:r>
                <a:rPr lang="en-CH" sz="1400" dirty="0">
                  <a:solidFill>
                    <a:srgbClr val="005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157DD26-735A-7BDA-18EF-89AFF9750359}"/>
                </a:ext>
              </a:extLst>
            </p:cNvPr>
            <p:cNvGrpSpPr/>
            <p:nvPr/>
          </p:nvGrpSpPr>
          <p:grpSpPr>
            <a:xfrm>
              <a:off x="6313714" y="2666997"/>
              <a:ext cx="985118" cy="1012371"/>
              <a:chOff x="6313714" y="2666997"/>
              <a:chExt cx="985118" cy="1012371"/>
            </a:xfrm>
          </p:grpSpPr>
          <p:sp>
            <p:nvSpPr>
              <p:cNvPr id="55" name="Right Arrow 54">
                <a:extLst>
                  <a:ext uri="{FF2B5EF4-FFF2-40B4-BE49-F238E27FC236}">
                    <a16:creationId xmlns:a16="http://schemas.microsoft.com/office/drawing/2014/main" id="{B61B5708-1E45-F806-6102-9C9B0AE4570D}"/>
                  </a:ext>
                </a:extLst>
              </p:cNvPr>
              <p:cNvSpPr/>
              <p:nvPr/>
            </p:nvSpPr>
            <p:spPr>
              <a:xfrm rot="10800000">
                <a:off x="6313714" y="2666997"/>
                <a:ext cx="925286" cy="1012371"/>
              </a:xfrm>
              <a:prstGeom prst="rightArrow">
                <a:avLst/>
              </a:prstGeom>
              <a:solidFill>
                <a:srgbClr val="D6D6D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EC2489E-8C67-BDD0-9CB2-287FE2A0B507}"/>
                  </a:ext>
                </a:extLst>
              </p:cNvPr>
              <p:cNvSpPr txBox="1"/>
              <p:nvPr/>
            </p:nvSpPr>
            <p:spPr>
              <a:xfrm>
                <a:off x="6465847" y="2972863"/>
                <a:ext cx="832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000" dirty="0">
                    <a:solidFill>
                      <a:srgbClr val="FF0000"/>
                    </a:solidFill>
                  </a:rPr>
                  <a:t>GWP</a:t>
                </a:r>
                <a:r>
                  <a:rPr lang="en-CH" sz="2000" baseline="-250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B8638D4-BB4C-B6AB-E98A-4DD07EF0972E}"/>
                </a:ext>
              </a:extLst>
            </p:cNvPr>
            <p:cNvGrpSpPr/>
            <p:nvPr/>
          </p:nvGrpSpPr>
          <p:grpSpPr>
            <a:xfrm>
              <a:off x="3015342" y="2688769"/>
              <a:ext cx="933878" cy="1012371"/>
              <a:chOff x="6542314" y="2666997"/>
              <a:chExt cx="933878" cy="1012371"/>
            </a:xfrm>
          </p:grpSpPr>
          <p:sp>
            <p:nvSpPr>
              <p:cNvPr id="76" name="Right Arrow 75">
                <a:extLst>
                  <a:ext uri="{FF2B5EF4-FFF2-40B4-BE49-F238E27FC236}">
                    <a16:creationId xmlns:a16="http://schemas.microsoft.com/office/drawing/2014/main" id="{D87AAB78-BF16-D01C-1393-D95318B91234}"/>
                  </a:ext>
                </a:extLst>
              </p:cNvPr>
              <p:cNvSpPr/>
              <p:nvPr/>
            </p:nvSpPr>
            <p:spPr>
              <a:xfrm rot="10800000">
                <a:off x="6542314" y="2666997"/>
                <a:ext cx="925287" cy="1012371"/>
              </a:xfrm>
              <a:prstGeom prst="rightArrow">
                <a:avLst/>
              </a:prstGeom>
              <a:solidFill>
                <a:srgbClr val="D6D6D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2B3681F-3E33-789A-F5FF-F12EBFC34E6E}"/>
                  </a:ext>
                </a:extLst>
              </p:cNvPr>
              <p:cNvSpPr txBox="1"/>
              <p:nvPr/>
            </p:nvSpPr>
            <p:spPr>
              <a:xfrm>
                <a:off x="6643207" y="2994899"/>
                <a:ext cx="832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000" dirty="0">
                    <a:solidFill>
                      <a:srgbClr val="FF0000"/>
                    </a:solidFill>
                  </a:rPr>
                  <a:t>GWP</a:t>
                </a:r>
                <a:r>
                  <a:rPr lang="en-CH" sz="2000" baseline="-25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ACE37D-A861-1710-5F58-C864D8D7839D}"/>
              </a:ext>
            </a:extLst>
          </p:cNvPr>
          <p:cNvGrpSpPr/>
          <p:nvPr/>
        </p:nvGrpSpPr>
        <p:grpSpPr>
          <a:xfrm>
            <a:off x="3473300" y="2710276"/>
            <a:ext cx="3363687" cy="2611561"/>
            <a:chOff x="3505198" y="2072323"/>
            <a:chExt cx="3363687" cy="261156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1749D4-0261-DBCE-819D-28026FD5A6CF}"/>
                </a:ext>
              </a:extLst>
            </p:cNvPr>
            <p:cNvSpPr txBox="1"/>
            <p:nvPr/>
          </p:nvSpPr>
          <p:spPr>
            <a:xfrm>
              <a:off x="4410644" y="4283774"/>
              <a:ext cx="1343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000" b="1" dirty="0">
                  <a:solidFill>
                    <a:srgbClr val="FF0000"/>
                  </a:solidFill>
                  <a:latin typeface="Symbol" pitchFamily="2" charset="2"/>
                  <a:cs typeface="Arial" panose="020B0604020202020204" pitchFamily="34" charset="0"/>
                </a:rPr>
                <a:t>      D</a:t>
              </a:r>
              <a:r>
                <a:rPr lang="en-CH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GWP</a:t>
              </a:r>
              <a:endParaRPr lang="en-CH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3D089BAC-B5FD-56D4-4093-71C7240C4274}"/>
                </a:ext>
              </a:extLst>
            </p:cNvPr>
            <p:cNvSpPr/>
            <p:nvPr/>
          </p:nvSpPr>
          <p:spPr>
            <a:xfrm rot="5400000">
              <a:off x="5046860" y="2375905"/>
              <a:ext cx="280363" cy="3363687"/>
            </a:xfrm>
            <a:prstGeom prst="rightBrace">
              <a:avLst>
                <a:gd name="adj1" fmla="val 62180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E10D5B-244A-A760-FBB8-985A5D88F908}"/>
                </a:ext>
              </a:extLst>
            </p:cNvPr>
            <p:cNvSpPr txBox="1"/>
            <p:nvPr/>
          </p:nvSpPr>
          <p:spPr>
            <a:xfrm>
              <a:off x="4321637" y="2072323"/>
              <a:ext cx="171393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GWP</a:t>
              </a:r>
              <a:r>
                <a:rPr lang="en-CH" sz="1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 – GWP</a:t>
              </a:r>
              <a:r>
                <a:rPr lang="en-CH" sz="1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CH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9C0450-12CC-4D4E-3B44-8DF90CE507DF}"/>
              </a:ext>
            </a:extLst>
          </p:cNvPr>
          <p:cNvSpPr txBox="1"/>
          <p:nvPr/>
        </p:nvSpPr>
        <p:spPr>
          <a:xfrm>
            <a:off x="2096688" y="76428"/>
            <a:ext cx="6654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Real Live Scenario </a:t>
            </a:r>
            <a:r>
              <a:rPr lang="en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experience of food product developers &amp; chefs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6CAAA6-A17F-1A17-1304-A333011E1F50}"/>
              </a:ext>
            </a:extLst>
          </p:cNvPr>
          <p:cNvCxnSpPr>
            <a:cxnSpLocks/>
          </p:cNvCxnSpPr>
          <p:nvPr/>
        </p:nvCxnSpPr>
        <p:spPr>
          <a:xfrm>
            <a:off x="20027" y="480479"/>
            <a:ext cx="12171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23">
            <a:extLst>
              <a:ext uri="{FF2B5EF4-FFF2-40B4-BE49-F238E27FC236}">
                <a16:creationId xmlns:a16="http://schemas.microsoft.com/office/drawing/2014/main" id="{342FB4AD-C5D1-077B-ED46-3CC3E54E0AD1}"/>
              </a:ext>
            </a:extLst>
          </p:cNvPr>
          <p:cNvSpPr/>
          <p:nvPr/>
        </p:nvSpPr>
        <p:spPr>
          <a:xfrm>
            <a:off x="0" y="0"/>
            <a:ext cx="12192000" cy="471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0AF866-F0F0-DB6B-055B-5D1A9516213B}"/>
              </a:ext>
            </a:extLst>
          </p:cNvPr>
          <p:cNvSpPr txBox="1"/>
          <p:nvPr/>
        </p:nvSpPr>
        <p:spPr>
          <a:xfrm>
            <a:off x="3032820" y="838200"/>
            <a:ext cx="4121641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PRISM: Sustainability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Facet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</a:p>
          <a:p>
            <a:pPr algn="ctr"/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nvironmental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ssessment of 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esource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hroughput &amp;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58A41-78ED-3FD0-1939-CDB9996B7BE2}"/>
              </a:ext>
            </a:extLst>
          </p:cNvPr>
          <p:cNvSpPr txBox="1"/>
          <p:nvPr/>
        </p:nvSpPr>
        <p:spPr>
          <a:xfrm>
            <a:off x="10164774" y="631657"/>
            <a:ext cx="1935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Food Q</a:t>
            </a:r>
            <a:r>
              <a:rPr lang="en-CH" b="1" dirty="0">
                <a:latin typeface="Arial" panose="020B0604020202020204" pitchFamily="34" charset="0"/>
                <a:cs typeface="Arial" panose="020B0604020202020204" pitchFamily="34" charset="0"/>
              </a:rPr>
              <a:t>uality </a:t>
            </a:r>
          </a:p>
          <a:p>
            <a:pPr algn="ctr"/>
            <a:r>
              <a:rPr lang="en-CH" b="1" dirty="0">
                <a:latin typeface="Arial" panose="020B0604020202020204" pitchFamily="34" charset="0"/>
                <a:cs typeface="Arial" panose="020B0604020202020204" pitchFamily="34" charset="0"/>
              </a:rPr>
              <a:t>Determinants</a:t>
            </a:r>
          </a:p>
          <a:p>
            <a:pPr algn="ctr"/>
            <a:r>
              <a:rPr lang="en-CH" b="1" dirty="0">
                <a:latin typeface="Arial" panose="020B0604020202020204" pitchFamily="34" charset="0"/>
                <a:cs typeface="Arial" panose="020B0604020202020204" pitchFamily="34" charset="0"/>
              </a:rPr>
              <a:t>(= PRISM facet) </a:t>
            </a:r>
          </a:p>
          <a:p>
            <a:pPr algn="ctr"/>
            <a:r>
              <a:rPr lang="en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41128D-C743-94F7-9A80-0176E6202CA5}"/>
              </a:ext>
            </a:extLst>
          </p:cNvPr>
          <p:cNvSpPr txBox="1"/>
          <p:nvPr/>
        </p:nvSpPr>
        <p:spPr>
          <a:xfrm>
            <a:off x="11415214" y="634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Erich J. </a:t>
            </a:r>
          </a:p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Windhab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ABD932-1344-5D25-B37C-917C21AA1D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9210" y="0"/>
            <a:ext cx="989137" cy="48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reeform 14">
            <a:extLst>
              <a:ext uri="{FF2B5EF4-FFF2-40B4-BE49-F238E27FC236}">
                <a16:creationId xmlns:a16="http://schemas.microsoft.com/office/drawing/2014/main" id="{9507B791-7B78-9374-37C2-B5DDC41AFC37}"/>
              </a:ext>
            </a:extLst>
          </p:cNvPr>
          <p:cNvSpPr/>
          <p:nvPr/>
        </p:nvSpPr>
        <p:spPr>
          <a:xfrm>
            <a:off x="1804490" y="34047"/>
            <a:ext cx="413820" cy="400518"/>
          </a:xfrm>
          <a:custGeom>
            <a:avLst/>
            <a:gdLst/>
            <a:ahLst/>
            <a:cxnLst/>
            <a:rect l="l" t="t" r="r" b="b"/>
            <a:pathLst>
              <a:path w="566323" h="489578">
                <a:moveTo>
                  <a:pt x="0" y="0"/>
                </a:moveTo>
                <a:lnTo>
                  <a:pt x="566323" y="0"/>
                </a:lnTo>
                <a:lnTo>
                  <a:pt x="566323" y="489578"/>
                </a:lnTo>
                <a:lnTo>
                  <a:pt x="0" y="489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080" t="-46300" r="-31520" b="-42945"/>
            </a:stretch>
          </a:blipFill>
          <a:ln>
            <a:noFill/>
          </a:ln>
        </p:spPr>
        <p:txBody>
          <a:bodyPr/>
          <a:lstStyle/>
          <a:p>
            <a:endParaRPr lang="en-CA" sz="12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672B79-C304-DE8E-4E1B-8EF86356D25F}"/>
              </a:ext>
            </a:extLst>
          </p:cNvPr>
          <p:cNvSpPr txBox="1"/>
          <p:nvPr/>
        </p:nvSpPr>
        <p:spPr>
          <a:xfrm>
            <a:off x="938719" y="121596"/>
            <a:ext cx="88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0" dirty="0">
                <a:solidFill>
                  <a:schemeClr val="bg1">
                    <a:lumMod val="95000"/>
                  </a:schemeClr>
                </a:solidFill>
              </a:rPr>
              <a:t>Task Force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36555E-6A91-CDBB-B24B-7C2D6DF49D6B}"/>
              </a:ext>
            </a:extLst>
          </p:cNvPr>
          <p:cNvSpPr txBox="1"/>
          <p:nvPr/>
        </p:nvSpPr>
        <p:spPr>
          <a:xfrm>
            <a:off x="3072664" y="58967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product classification SCHEME  (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6044266"/>
      </p:ext>
    </p:extLst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7E524-77C6-368F-E8A7-C75020CBD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286">
            <a:extLst>
              <a:ext uri="{FF2B5EF4-FFF2-40B4-BE49-F238E27FC236}">
                <a16:creationId xmlns:a16="http://schemas.microsoft.com/office/drawing/2014/main" id="{20DECBA7-1868-80EB-2554-133F51F3136D}"/>
              </a:ext>
            </a:extLst>
          </p:cNvPr>
          <p:cNvSpPr txBox="1"/>
          <p:nvPr/>
        </p:nvSpPr>
        <p:spPr>
          <a:xfrm>
            <a:off x="11342495" y="2196302"/>
            <a:ext cx="325821" cy="463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4DD4FF-149A-1017-C93C-A5C2B1217D72}"/>
              </a:ext>
            </a:extLst>
          </p:cNvPr>
          <p:cNvCxnSpPr>
            <a:cxnSpLocks/>
          </p:cNvCxnSpPr>
          <p:nvPr/>
        </p:nvCxnSpPr>
        <p:spPr>
          <a:xfrm>
            <a:off x="6773123" y="7621012"/>
            <a:ext cx="3453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81F23C63-0B36-F3E1-29AB-D8054858C062}"/>
              </a:ext>
            </a:extLst>
          </p:cNvPr>
          <p:cNvSpPr txBox="1"/>
          <p:nvPr/>
        </p:nvSpPr>
        <p:spPr>
          <a:xfrm>
            <a:off x="7833319" y="1686825"/>
            <a:ext cx="353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Global Warming Potential  </a:t>
            </a:r>
            <a:r>
              <a:rPr lang="en-CH" b="1" dirty="0">
                <a:latin typeface="Arial" panose="020B0604020202020204" pitchFamily="34" charset="0"/>
                <a:cs typeface="Arial" panose="020B0604020202020204" pitchFamily="34" charset="0"/>
              </a:rPr>
              <a:t>GWP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5188CF4-3D0C-C71E-09FA-9E23425D3F13}"/>
              </a:ext>
            </a:extLst>
          </p:cNvPr>
          <p:cNvSpPr/>
          <p:nvPr/>
        </p:nvSpPr>
        <p:spPr>
          <a:xfrm>
            <a:off x="1497058" y="805405"/>
            <a:ext cx="5947954" cy="5111919"/>
          </a:xfrm>
          <a:prstGeom prst="rect">
            <a:avLst/>
          </a:prstGeom>
          <a:gradFill flip="none" rotWithShape="1">
            <a:gsLst>
              <a:gs pos="0">
                <a:srgbClr val="FF9600">
                  <a:alpha val="69858"/>
                </a:srgbClr>
              </a:gs>
              <a:gs pos="31000">
                <a:srgbClr val="FCDA66">
                  <a:alpha val="70711"/>
                </a:srgbClr>
              </a:gs>
              <a:gs pos="83000">
                <a:srgbClr val="92D050">
                  <a:lumMod val="91000"/>
                  <a:lumOff val="9000"/>
                  <a:alpha val="76531"/>
                </a:srgbClr>
              </a:gs>
              <a:gs pos="100000">
                <a:srgbClr val="52B077">
                  <a:alpha val="67646"/>
                </a:srgbClr>
              </a:gs>
            </a:gsLst>
            <a:lin ang="81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7F959B2-74FC-F914-71F0-EEDE9B91AFD9}"/>
              </a:ext>
            </a:extLst>
          </p:cNvPr>
          <p:cNvGrpSpPr/>
          <p:nvPr/>
        </p:nvGrpSpPr>
        <p:grpSpPr>
          <a:xfrm>
            <a:off x="358686" y="624473"/>
            <a:ext cx="7103743" cy="6165630"/>
            <a:chOff x="1250713" y="527008"/>
            <a:chExt cx="7103743" cy="6165630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B461B5CB-D71A-CA60-FA96-77FCE2FB2587}"/>
                </a:ext>
              </a:extLst>
            </p:cNvPr>
            <p:cNvSpPr txBox="1"/>
            <p:nvPr/>
          </p:nvSpPr>
          <p:spPr>
            <a:xfrm rot="16200000">
              <a:off x="-196671" y="3037495"/>
              <a:ext cx="3315331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000" dirty="0">
                  <a:latin typeface="Arial" panose="020B0604020202020204" pitchFamily="34" charset="0"/>
                  <a:cs typeface="Arial" panose="020B0604020202020204" pitchFamily="34" charset="0"/>
                </a:rPr>
                <a:t>Processing Level:  </a:t>
              </a:r>
              <a:r>
                <a:rPr lang="en-CH" sz="2000" b="1" dirty="0">
                  <a:solidFill>
                    <a:srgbClr val="FF0000"/>
                  </a:solidFill>
                  <a:latin typeface="Symbol" pitchFamily="2" charset="2"/>
                  <a:cs typeface="Arial" panose="020B0604020202020204" pitchFamily="34" charset="0"/>
                </a:rPr>
                <a:t>D </a:t>
              </a:r>
              <a:r>
                <a: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GWP</a:t>
              </a:r>
              <a:r>
                <a:rPr lang="en-GB" sz="2133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H" sz="21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CH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38AB328D-E946-8F58-D573-86B2D0A16310}"/>
                </a:ext>
              </a:extLst>
            </p:cNvPr>
            <p:cNvSpPr txBox="1"/>
            <p:nvPr/>
          </p:nvSpPr>
          <p:spPr>
            <a:xfrm>
              <a:off x="3625488" y="6292528"/>
              <a:ext cx="3047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000" dirty="0">
                  <a:latin typeface="Arial" panose="020B0604020202020204" pitchFamily="34" charset="0"/>
                  <a:cs typeface="Arial" panose="020B0604020202020204" pitchFamily="34" charset="0"/>
                </a:rPr>
                <a:t>Formulation Level:  </a:t>
              </a:r>
              <a:r>
                <a:rPr lang="en-CH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GWP</a:t>
              </a:r>
              <a:endParaRPr lang="en-CH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BE122DA0-B84B-D790-DB9A-BB12F1CA2406}"/>
                </a:ext>
              </a:extLst>
            </p:cNvPr>
            <p:cNvSpPr txBox="1"/>
            <p:nvPr/>
          </p:nvSpPr>
          <p:spPr>
            <a:xfrm>
              <a:off x="2404370" y="596069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 2.5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25FDEA1B-0E4D-149E-80E3-9AC93F431151}"/>
                </a:ext>
              </a:extLst>
            </p:cNvPr>
            <p:cNvSpPr txBox="1"/>
            <p:nvPr/>
          </p:nvSpPr>
          <p:spPr>
            <a:xfrm>
              <a:off x="5835298" y="5948262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7.5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C97BE7EF-D1E6-65C9-C90C-FB289E47C495}"/>
                </a:ext>
              </a:extLst>
            </p:cNvPr>
            <p:cNvSpPr txBox="1"/>
            <p:nvPr/>
          </p:nvSpPr>
          <p:spPr>
            <a:xfrm>
              <a:off x="4139863" y="5927068"/>
              <a:ext cx="540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5.0</a:t>
              </a:r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641679B-3B90-13BE-7ACE-D5163F7EFED3}"/>
                </a:ext>
              </a:extLst>
            </p:cNvPr>
            <p:cNvCxnSpPr>
              <a:cxnSpLocks/>
            </p:cNvCxnSpPr>
            <p:nvPr/>
          </p:nvCxnSpPr>
          <p:spPr>
            <a:xfrm>
              <a:off x="2345542" y="2388186"/>
              <a:ext cx="600020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DC42DDE-CD03-76B3-98C2-3B1E78E78DA3}"/>
                </a:ext>
              </a:extLst>
            </p:cNvPr>
            <p:cNvSpPr txBox="1"/>
            <p:nvPr/>
          </p:nvSpPr>
          <p:spPr>
            <a:xfrm>
              <a:off x="1798478" y="2202067"/>
              <a:ext cx="6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5.0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2C5DE73-AF00-B33F-1220-1FF22414D188}"/>
                </a:ext>
              </a:extLst>
            </p:cNvPr>
            <p:cNvSpPr txBox="1"/>
            <p:nvPr/>
          </p:nvSpPr>
          <p:spPr>
            <a:xfrm>
              <a:off x="1694152" y="3892235"/>
              <a:ext cx="573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 2.5</a:t>
              </a:r>
            </a:p>
          </p:txBody>
        </p: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8AFAFDB-0421-022C-BBB8-16E8775FCEAB}"/>
                </a:ext>
              </a:extLst>
            </p:cNvPr>
            <p:cNvCxnSpPr/>
            <p:nvPr/>
          </p:nvCxnSpPr>
          <p:spPr>
            <a:xfrm>
              <a:off x="2622573" y="709857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8D42ABF2-FB0C-B865-F2F6-7D87F89299F6}"/>
                </a:ext>
              </a:extLst>
            </p:cNvPr>
            <p:cNvCxnSpPr>
              <a:cxnSpLocks/>
            </p:cNvCxnSpPr>
            <p:nvPr/>
          </p:nvCxnSpPr>
          <p:spPr>
            <a:xfrm>
              <a:off x="2397793" y="1715797"/>
              <a:ext cx="594795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5681FFCF-1DD0-A5C6-BB5D-524FA0392F9C}"/>
                </a:ext>
              </a:extLst>
            </p:cNvPr>
            <p:cNvCxnSpPr>
              <a:cxnSpLocks/>
            </p:cNvCxnSpPr>
            <p:nvPr/>
          </p:nvCxnSpPr>
          <p:spPr>
            <a:xfrm>
              <a:off x="2397793" y="4785821"/>
              <a:ext cx="594795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09FF127-5C0C-66C0-8699-F4AE50FAF74A}"/>
                </a:ext>
              </a:extLst>
            </p:cNvPr>
            <p:cNvCxnSpPr>
              <a:cxnSpLocks/>
            </p:cNvCxnSpPr>
            <p:nvPr/>
          </p:nvCxnSpPr>
          <p:spPr>
            <a:xfrm>
              <a:off x="2389085" y="3447270"/>
              <a:ext cx="596537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686B66D0-AE1C-98EB-8A0E-A571F2D11537}"/>
                </a:ext>
              </a:extLst>
            </p:cNvPr>
            <p:cNvCxnSpPr>
              <a:cxnSpLocks/>
            </p:cNvCxnSpPr>
            <p:nvPr/>
          </p:nvCxnSpPr>
          <p:spPr>
            <a:xfrm>
              <a:off x="2389085" y="3773290"/>
              <a:ext cx="594795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698FDF7E-2D9D-15E2-D000-9457E96CB719}"/>
                </a:ext>
              </a:extLst>
            </p:cNvPr>
            <p:cNvCxnSpPr>
              <a:cxnSpLocks/>
            </p:cNvCxnSpPr>
            <p:nvPr/>
          </p:nvCxnSpPr>
          <p:spPr>
            <a:xfrm>
              <a:off x="2389085" y="3097053"/>
              <a:ext cx="594795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3B997D39-2AE1-512E-F08F-3B3FEFF669A4}"/>
                </a:ext>
              </a:extLst>
            </p:cNvPr>
            <p:cNvCxnSpPr>
              <a:cxnSpLocks/>
            </p:cNvCxnSpPr>
            <p:nvPr/>
          </p:nvCxnSpPr>
          <p:spPr>
            <a:xfrm>
              <a:off x="2389085" y="2752789"/>
              <a:ext cx="595666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734B9C07-B685-7B04-1509-35AFC0EB65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57659" y="3312232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E72496A-1F56-AE48-92E1-9E4E49C6032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29977" y="3314160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C3B3750D-9B10-D3FF-1C63-B025E67D3FF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203239" y="3269791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0C5C92E8-5FBE-ECA0-CD75-D503DB911D6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57927" y="3306444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C5698A0-EB19-1470-50E4-530A8F2937D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39308" y="3288967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87530B4-58E4-AEF8-3265-EA4E08C58DFE}"/>
                </a:ext>
              </a:extLst>
            </p:cNvPr>
            <p:cNvCxnSpPr>
              <a:cxnSpLocks/>
            </p:cNvCxnSpPr>
            <p:nvPr/>
          </p:nvCxnSpPr>
          <p:spPr>
            <a:xfrm>
              <a:off x="4383460" y="3160358"/>
              <a:ext cx="1961514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BD99B96C-B4F0-B231-6B17-336DA3B5F85D}"/>
                </a:ext>
              </a:extLst>
            </p:cNvPr>
            <p:cNvSpPr txBox="1"/>
            <p:nvPr/>
          </p:nvSpPr>
          <p:spPr>
            <a:xfrm rot="2722085">
              <a:off x="2166658" y="2338973"/>
              <a:ext cx="1713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FPFI</a:t>
              </a:r>
              <a:r>
                <a:rPr lang="en-CH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GGWP</a:t>
              </a:r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= 3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11316E5E-1143-E73F-F149-1E67492E5D1C}"/>
                </a:ext>
              </a:extLst>
            </p:cNvPr>
            <p:cNvSpPr txBox="1"/>
            <p:nvPr/>
          </p:nvSpPr>
          <p:spPr>
            <a:xfrm rot="2652968">
              <a:off x="2612840" y="1168519"/>
              <a:ext cx="1704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FPFI</a:t>
              </a:r>
              <a:r>
                <a:rPr lang="en-CH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GWP</a:t>
              </a:r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= 4</a:t>
              </a:r>
            </a:p>
          </p:txBody>
        </p: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0F137E7A-73CA-1B9B-A18C-80C883F6E5A1}"/>
                </a:ext>
              </a:extLst>
            </p:cNvPr>
            <p:cNvCxnSpPr>
              <a:cxnSpLocks/>
            </p:cNvCxnSpPr>
            <p:nvPr/>
          </p:nvCxnSpPr>
          <p:spPr>
            <a:xfrm>
              <a:off x="2703419" y="703949"/>
              <a:ext cx="5021317" cy="51237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31BA5428-03A5-74BC-1A67-35A240E0A6DA}"/>
                </a:ext>
              </a:extLst>
            </p:cNvPr>
            <p:cNvSpPr txBox="1"/>
            <p:nvPr/>
          </p:nvSpPr>
          <p:spPr>
            <a:xfrm>
              <a:off x="1751921" y="5642958"/>
              <a:ext cx="6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0.0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56BA07FB-FF00-E3DB-C6F5-16B5A611A02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5948" y="3303858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CC156036-08D2-31CE-1FCD-7E490486D1D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14304" y="3303858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9F57E2CB-565C-EF30-ACE7-C6D3F97EFCB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2611" y="3313907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757E7E97-12D8-4B0B-7F3B-58E290CB0E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28336" y="3286443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DF4FE538-2791-0825-D0B4-D08DF27DD072}"/>
                </a:ext>
              </a:extLst>
            </p:cNvPr>
            <p:cNvSpPr txBox="1"/>
            <p:nvPr/>
          </p:nvSpPr>
          <p:spPr>
            <a:xfrm>
              <a:off x="1820920" y="527008"/>
              <a:ext cx="6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7.5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C2F76CB6-3AC1-9494-75AA-361FA13F5D6D}"/>
                </a:ext>
              </a:extLst>
            </p:cNvPr>
            <p:cNvSpPr txBox="1"/>
            <p:nvPr/>
          </p:nvSpPr>
          <p:spPr>
            <a:xfrm>
              <a:off x="7515047" y="59197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2E57B7E-C95A-681A-37E0-1AC22F6A7C17}"/>
                </a:ext>
              </a:extLst>
            </p:cNvPr>
            <p:cNvCxnSpPr>
              <a:cxnSpLocks/>
            </p:cNvCxnSpPr>
            <p:nvPr/>
          </p:nvCxnSpPr>
          <p:spPr>
            <a:xfrm>
              <a:off x="2389085" y="4448204"/>
              <a:ext cx="594795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39DC093-AF2E-E327-0D75-E10B440F0C6D}"/>
                </a:ext>
              </a:extLst>
            </p:cNvPr>
            <p:cNvCxnSpPr>
              <a:cxnSpLocks/>
            </p:cNvCxnSpPr>
            <p:nvPr/>
          </p:nvCxnSpPr>
          <p:spPr>
            <a:xfrm>
              <a:off x="2380376" y="5141541"/>
              <a:ext cx="596537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AE61F8E2-A7C5-ECDA-3888-A0AE13015F3C}"/>
                </a:ext>
              </a:extLst>
            </p:cNvPr>
            <p:cNvCxnSpPr>
              <a:cxnSpLocks/>
            </p:cNvCxnSpPr>
            <p:nvPr/>
          </p:nvCxnSpPr>
          <p:spPr>
            <a:xfrm>
              <a:off x="2389085" y="5493233"/>
              <a:ext cx="593924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6A614A1B-72F8-2C06-D01A-4B3160CCEA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9208" y="720298"/>
              <a:ext cx="5005278" cy="5096340"/>
            </a:xfrm>
            <a:prstGeom prst="straightConnector1">
              <a:avLst/>
            </a:prstGeom>
            <a:ln w="38100">
              <a:solidFill>
                <a:srgbClr val="00EA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E88C96BA-2E09-2E53-6817-53D53DEB6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1906" y="2027918"/>
              <a:ext cx="3683616" cy="3784958"/>
            </a:xfrm>
            <a:prstGeom prst="straightConnector1">
              <a:avLst/>
            </a:prstGeom>
            <a:ln w="38100">
              <a:solidFill>
                <a:srgbClr val="00F67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371AF6D4-CEE7-9973-265E-0DA12E93C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2885" y="710255"/>
              <a:ext cx="5021571" cy="5113757"/>
            </a:xfrm>
            <a:prstGeom prst="straightConnector1">
              <a:avLst/>
            </a:prstGeom>
            <a:ln w="38100">
              <a:solidFill>
                <a:srgbClr val="F165F7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id="{AF63E73E-39AB-F189-ED7D-861808C76F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7917" y="1711741"/>
              <a:ext cx="3978720" cy="4104897"/>
            </a:xfrm>
            <a:prstGeom prst="straightConnector1">
              <a:avLst/>
            </a:prstGeom>
            <a:ln w="38100">
              <a:solidFill>
                <a:srgbClr val="72B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9AA6EC31-B98D-E93F-8EE3-4FEA6543A2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5430" y="3760595"/>
              <a:ext cx="2024043" cy="20964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2727671A-8127-1EDB-9236-EB11439EEA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7697" y="4438641"/>
              <a:ext cx="1338440" cy="14284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1AB703C8-BCF2-52CB-31C0-ED1BE3EA3C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8109" y="5496665"/>
              <a:ext cx="323193" cy="338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47D0C6C9-AAAE-FC21-0D08-D47AD3A068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8109" y="2044018"/>
              <a:ext cx="3744310" cy="37994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69448C13-AD7D-7D15-6D21-21B21C65117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176064" y="3293882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E9642207-A258-B7E4-61A5-3AD8DD1CB84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87816" y="3264387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B324547D-AC53-FB0E-6CD8-3157593FC69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09611" y="3287843"/>
              <a:ext cx="51738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99F8268D-B4A2-A841-8E36-8B6402895950}"/>
                </a:ext>
              </a:extLst>
            </p:cNvPr>
            <p:cNvCxnSpPr>
              <a:cxnSpLocks/>
            </p:cNvCxnSpPr>
            <p:nvPr/>
          </p:nvCxnSpPr>
          <p:spPr>
            <a:xfrm>
              <a:off x="6105832" y="715297"/>
              <a:ext cx="2248624" cy="23636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FF47327C-CCFD-CF15-0957-D0C5CD0B95D2}"/>
                </a:ext>
              </a:extLst>
            </p:cNvPr>
            <p:cNvCxnSpPr>
              <a:cxnSpLocks/>
            </p:cNvCxnSpPr>
            <p:nvPr/>
          </p:nvCxnSpPr>
          <p:spPr>
            <a:xfrm>
              <a:off x="7717080" y="726021"/>
              <a:ext cx="630394" cy="663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1521774F-3AD2-BF9E-72C2-4AC5F713B73D}"/>
                </a:ext>
              </a:extLst>
            </p:cNvPr>
            <p:cNvSpPr txBox="1"/>
            <p:nvPr/>
          </p:nvSpPr>
          <p:spPr>
            <a:xfrm rot="2722085">
              <a:off x="2191662" y="4047074"/>
              <a:ext cx="1713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FPFI</a:t>
              </a:r>
              <a:r>
                <a:rPr lang="en-CH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GWP</a:t>
              </a:r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= 2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36A36505-766C-8C32-9E70-B1D022E229FA}"/>
                </a:ext>
              </a:extLst>
            </p:cNvPr>
            <p:cNvSpPr txBox="1"/>
            <p:nvPr/>
          </p:nvSpPr>
          <p:spPr>
            <a:xfrm rot="2652968">
              <a:off x="5992594" y="1153349"/>
              <a:ext cx="1704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FPFI</a:t>
              </a:r>
              <a:r>
                <a:rPr lang="en-CH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GWP</a:t>
              </a:r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= 6</a:t>
              </a:r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9CEC09DA-49D6-08EE-79AF-A393BC55FBA0}"/>
                </a:ext>
              </a:extLst>
            </p:cNvPr>
            <p:cNvCxnSpPr>
              <a:cxnSpLocks/>
            </p:cNvCxnSpPr>
            <p:nvPr/>
          </p:nvCxnSpPr>
          <p:spPr>
            <a:xfrm>
              <a:off x="2389085" y="2039140"/>
              <a:ext cx="595666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85E6725F-DCEA-8F41-4E39-478FCFBF38A7}"/>
                </a:ext>
              </a:extLst>
            </p:cNvPr>
            <p:cNvCxnSpPr>
              <a:cxnSpLocks/>
            </p:cNvCxnSpPr>
            <p:nvPr/>
          </p:nvCxnSpPr>
          <p:spPr>
            <a:xfrm>
              <a:off x="2389085" y="1374125"/>
              <a:ext cx="595666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F433303A-35E9-B7B3-F8B7-5B43DDFC117A}"/>
                </a:ext>
              </a:extLst>
            </p:cNvPr>
            <p:cNvCxnSpPr>
              <a:cxnSpLocks/>
            </p:cNvCxnSpPr>
            <p:nvPr/>
          </p:nvCxnSpPr>
          <p:spPr>
            <a:xfrm>
              <a:off x="2371668" y="1049662"/>
              <a:ext cx="596537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A56C2AFA-5388-40F4-C53E-BF1951AFAB7B}"/>
              </a:ext>
            </a:extLst>
          </p:cNvPr>
          <p:cNvSpPr txBox="1"/>
          <p:nvPr/>
        </p:nvSpPr>
        <p:spPr>
          <a:xfrm rot="2652968">
            <a:off x="4920232" y="1756213"/>
            <a:ext cx="58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5.2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F2FF7535-7DBA-90E4-4A83-5516D972E492}"/>
              </a:ext>
            </a:extLst>
          </p:cNvPr>
          <p:cNvSpPr txBox="1"/>
          <p:nvPr/>
        </p:nvSpPr>
        <p:spPr>
          <a:xfrm rot="2652968">
            <a:off x="3454344" y="1274715"/>
            <a:ext cx="1704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FPFI</a:t>
            </a:r>
            <a:r>
              <a:rPr lang="en-CH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GWP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 = 5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B994B5F4-91C2-8C1B-6B2E-10F4598F73ED}"/>
              </a:ext>
            </a:extLst>
          </p:cNvPr>
          <p:cNvCxnSpPr>
            <a:cxnSpLocks/>
          </p:cNvCxnSpPr>
          <p:nvPr/>
        </p:nvCxnSpPr>
        <p:spPr>
          <a:xfrm>
            <a:off x="3949246" y="776515"/>
            <a:ext cx="3497943" cy="375194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0F009344-8CB2-5541-4707-2FCE127787B7}"/>
              </a:ext>
            </a:extLst>
          </p:cNvPr>
          <p:cNvSpPr txBox="1"/>
          <p:nvPr/>
        </p:nvSpPr>
        <p:spPr>
          <a:xfrm rot="2652968">
            <a:off x="2511702" y="4101694"/>
            <a:ext cx="500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2.4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DE5F88FC-FB08-7C24-2B40-7644FA5BD148}"/>
              </a:ext>
            </a:extLst>
          </p:cNvPr>
          <p:cNvSpPr txBox="1"/>
          <p:nvPr/>
        </p:nvSpPr>
        <p:spPr>
          <a:xfrm rot="2652968">
            <a:off x="4299745" y="4233620"/>
            <a:ext cx="58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</a:t>
            </a:r>
          </a:p>
        </p:txBody>
      </p: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D9EC8EF0-24CD-644B-027B-27F41F70EC9C}"/>
              </a:ext>
            </a:extLst>
          </p:cNvPr>
          <p:cNvCxnSpPr>
            <a:cxnSpLocks/>
          </p:cNvCxnSpPr>
          <p:nvPr/>
        </p:nvCxnSpPr>
        <p:spPr>
          <a:xfrm>
            <a:off x="1497058" y="4208350"/>
            <a:ext cx="595666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>
            <a:extLst>
              <a:ext uri="{FF2B5EF4-FFF2-40B4-BE49-F238E27FC236}">
                <a16:creationId xmlns:a16="http://schemas.microsoft.com/office/drawing/2014/main" id="{D071E79A-FF17-1E70-5BD4-F419168706DC}"/>
              </a:ext>
            </a:extLst>
          </p:cNvPr>
          <p:cNvSpPr txBox="1"/>
          <p:nvPr/>
        </p:nvSpPr>
        <p:spPr>
          <a:xfrm>
            <a:off x="7809408" y="1164948"/>
            <a:ext cx="349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SUSTAINABILITY facet: </a:t>
            </a:r>
            <a:r>
              <a:rPr lang="en-CH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7C2311-1E37-C60B-131C-497ECFCAB343}"/>
              </a:ext>
            </a:extLst>
          </p:cNvPr>
          <p:cNvCxnSpPr>
            <a:cxnSpLocks/>
          </p:cNvCxnSpPr>
          <p:nvPr/>
        </p:nvCxnSpPr>
        <p:spPr>
          <a:xfrm rot="16200000">
            <a:off x="2638127" y="3355952"/>
            <a:ext cx="517388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B759442-8CEF-2AF0-14B8-C5FA52A1B0FE}"/>
              </a:ext>
            </a:extLst>
          </p:cNvPr>
          <p:cNvCxnSpPr>
            <a:cxnSpLocks/>
          </p:cNvCxnSpPr>
          <p:nvPr/>
        </p:nvCxnSpPr>
        <p:spPr>
          <a:xfrm rot="16200000">
            <a:off x="4235447" y="3380953"/>
            <a:ext cx="517388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E4B6F9F-8387-2D31-0B3A-79265C8CED02}"/>
              </a:ext>
            </a:extLst>
          </p:cNvPr>
          <p:cNvCxnSpPr>
            <a:cxnSpLocks/>
          </p:cNvCxnSpPr>
          <p:nvPr/>
        </p:nvCxnSpPr>
        <p:spPr>
          <a:xfrm rot="16200000">
            <a:off x="4557664" y="3372246"/>
            <a:ext cx="517388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D6FDB8E-1E05-6991-9D45-F757CD751118}"/>
              </a:ext>
            </a:extLst>
          </p:cNvPr>
          <p:cNvCxnSpPr>
            <a:cxnSpLocks/>
          </p:cNvCxnSpPr>
          <p:nvPr/>
        </p:nvCxnSpPr>
        <p:spPr>
          <a:xfrm rot="16200000">
            <a:off x="-781553" y="3379554"/>
            <a:ext cx="517388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>
            <a:extLst>
              <a:ext uri="{FF2B5EF4-FFF2-40B4-BE49-F238E27FC236}">
                <a16:creationId xmlns:a16="http://schemas.microsoft.com/office/drawing/2014/main" id="{72F52756-7C79-5CFB-BE6A-7E13350A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25" y="2365410"/>
            <a:ext cx="3973831" cy="2986282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EC2B4CC4-6EEF-D9E5-FF62-16BABD737302}"/>
              </a:ext>
            </a:extLst>
          </p:cNvPr>
          <p:cNvSpPr/>
          <p:nvPr/>
        </p:nvSpPr>
        <p:spPr>
          <a:xfrm>
            <a:off x="7897749" y="3162644"/>
            <a:ext cx="995422" cy="307996"/>
          </a:xfrm>
          <a:prstGeom prst="rect">
            <a:avLst/>
          </a:prstGeom>
          <a:noFill/>
          <a:ln w="19050">
            <a:solidFill>
              <a:srgbClr val="00B6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510479F-CCE3-DA46-A7E0-5FF095861224}"/>
              </a:ext>
            </a:extLst>
          </p:cNvPr>
          <p:cNvSpPr/>
          <p:nvPr/>
        </p:nvSpPr>
        <p:spPr>
          <a:xfrm>
            <a:off x="7911253" y="3720158"/>
            <a:ext cx="982580" cy="27299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3F9D9B5-3DB8-FC6C-7DCD-4723C0B89A37}"/>
              </a:ext>
            </a:extLst>
          </p:cNvPr>
          <p:cNvSpPr/>
          <p:nvPr/>
        </p:nvSpPr>
        <p:spPr>
          <a:xfrm>
            <a:off x="7899679" y="4264168"/>
            <a:ext cx="995422" cy="277627"/>
          </a:xfrm>
          <a:prstGeom prst="rect">
            <a:avLst/>
          </a:prstGeom>
          <a:noFill/>
          <a:ln w="19050">
            <a:solidFill>
              <a:srgbClr val="C903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B275B32-8594-AFA3-2420-AD73470D5FC4}"/>
              </a:ext>
            </a:extLst>
          </p:cNvPr>
          <p:cNvSpPr/>
          <p:nvPr/>
        </p:nvSpPr>
        <p:spPr>
          <a:xfrm>
            <a:off x="7899679" y="4842903"/>
            <a:ext cx="995422" cy="238823"/>
          </a:xfrm>
          <a:prstGeom prst="rect">
            <a:avLst/>
          </a:prstGeom>
          <a:noFill/>
          <a:ln w="19050">
            <a:solidFill>
              <a:srgbClr val="002D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9F7932FE-28DC-0445-8322-DF4158664CF3}"/>
              </a:ext>
            </a:extLst>
          </p:cNvPr>
          <p:cNvCxnSpPr>
            <a:cxnSpLocks/>
          </p:cNvCxnSpPr>
          <p:nvPr/>
        </p:nvCxnSpPr>
        <p:spPr>
          <a:xfrm>
            <a:off x="3506185" y="817179"/>
            <a:ext cx="3941380" cy="4067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BD987133-980F-E96E-7A4C-E6993D71B5C6}"/>
              </a:ext>
            </a:extLst>
          </p:cNvPr>
          <p:cNvCxnSpPr>
            <a:cxnSpLocks/>
          </p:cNvCxnSpPr>
          <p:nvPr/>
        </p:nvCxnSpPr>
        <p:spPr>
          <a:xfrm>
            <a:off x="1456418" y="1397001"/>
            <a:ext cx="4423228" cy="45466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DFEF317C-F708-6075-3858-CDBDA0AB10B1}"/>
              </a:ext>
            </a:extLst>
          </p:cNvPr>
          <p:cNvCxnSpPr>
            <a:cxnSpLocks/>
          </p:cNvCxnSpPr>
          <p:nvPr/>
        </p:nvCxnSpPr>
        <p:spPr>
          <a:xfrm>
            <a:off x="1478190" y="3171371"/>
            <a:ext cx="2746828" cy="276134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>
            <a:extLst>
              <a:ext uri="{FF2B5EF4-FFF2-40B4-BE49-F238E27FC236}">
                <a16:creationId xmlns:a16="http://schemas.microsoft.com/office/drawing/2014/main" id="{CE585411-7023-895E-D294-B59EABB1BBCE}"/>
              </a:ext>
            </a:extLst>
          </p:cNvPr>
          <p:cNvSpPr txBox="1"/>
          <p:nvPr/>
        </p:nvSpPr>
        <p:spPr>
          <a:xfrm>
            <a:off x="10643194" y="260912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*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8757EDE2-E7F6-38C1-1FEA-C6A508097E41}"/>
              </a:ext>
            </a:extLst>
          </p:cNvPr>
          <p:cNvSpPr txBox="1"/>
          <p:nvPr/>
        </p:nvSpPr>
        <p:spPr>
          <a:xfrm>
            <a:off x="11583613" y="259054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*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2D9C0C1C-6E87-2D58-C1F4-9780C435A6F3}"/>
              </a:ext>
            </a:extLst>
          </p:cNvPr>
          <p:cNvSpPr txBox="1"/>
          <p:nvPr/>
        </p:nvSpPr>
        <p:spPr>
          <a:xfrm>
            <a:off x="11665390" y="259054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*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20AF81AE-0ED4-BA24-1D7C-AE1BA3BFAD67}"/>
              </a:ext>
            </a:extLst>
          </p:cNvPr>
          <p:cNvSpPr txBox="1"/>
          <p:nvPr/>
        </p:nvSpPr>
        <p:spPr>
          <a:xfrm>
            <a:off x="7807067" y="5393215"/>
            <a:ext cx="3488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* </a:t>
            </a:r>
            <a:r>
              <a:rPr lang="en-GB" sz="1400" dirty="0"/>
              <a:t>D</a:t>
            </a:r>
            <a:r>
              <a:rPr lang="en-CH" sz="1400" dirty="0"/>
              <a:t>ry legume / grain seeds; ** protein isolate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C5E18-F71B-2613-2A59-4AAEDC1227AF}"/>
              </a:ext>
            </a:extLst>
          </p:cNvPr>
          <p:cNvSpPr txBox="1"/>
          <p:nvPr/>
        </p:nvSpPr>
        <p:spPr>
          <a:xfrm>
            <a:off x="10211347" y="2894542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ither  /  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0ABD1D-5F3E-7008-E1B7-4124855D5F0D}"/>
              </a:ext>
            </a:extLst>
          </p:cNvPr>
          <p:cNvCxnSpPr>
            <a:cxnSpLocks/>
          </p:cNvCxnSpPr>
          <p:nvPr/>
        </p:nvCxnSpPr>
        <p:spPr>
          <a:xfrm flipV="1">
            <a:off x="2481797" y="4144297"/>
            <a:ext cx="1758364" cy="1782168"/>
          </a:xfrm>
          <a:prstGeom prst="straightConnector1">
            <a:avLst/>
          </a:prstGeom>
          <a:ln w="38100">
            <a:solidFill>
              <a:srgbClr val="AC03B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51623D-2812-69A2-EFE5-CF53B44E5753}"/>
              </a:ext>
            </a:extLst>
          </p:cNvPr>
          <p:cNvCxnSpPr>
            <a:cxnSpLocks/>
          </p:cNvCxnSpPr>
          <p:nvPr/>
        </p:nvCxnSpPr>
        <p:spPr>
          <a:xfrm rot="16200000">
            <a:off x="920321" y="3388476"/>
            <a:ext cx="5173883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9F7194-9FE1-B568-C39A-78FFBF7D8941}"/>
              </a:ext>
            </a:extLst>
          </p:cNvPr>
          <p:cNvCxnSpPr>
            <a:cxnSpLocks/>
          </p:cNvCxnSpPr>
          <p:nvPr/>
        </p:nvCxnSpPr>
        <p:spPr>
          <a:xfrm flipV="1">
            <a:off x="2197510" y="4542503"/>
            <a:ext cx="1334729" cy="1378974"/>
          </a:xfrm>
          <a:prstGeom prst="straightConnector1">
            <a:avLst/>
          </a:prstGeom>
          <a:ln w="38100">
            <a:solidFill>
              <a:srgbClr val="072D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0A4F27-577D-5DE2-71F6-E94CB5BDB22C}"/>
              </a:ext>
            </a:extLst>
          </p:cNvPr>
          <p:cNvCxnSpPr>
            <a:cxnSpLocks/>
          </p:cNvCxnSpPr>
          <p:nvPr/>
        </p:nvCxnSpPr>
        <p:spPr>
          <a:xfrm flipV="1">
            <a:off x="1532002" y="4601497"/>
            <a:ext cx="1314437" cy="1323592"/>
          </a:xfrm>
          <a:prstGeom prst="straightConnector1">
            <a:avLst/>
          </a:prstGeom>
          <a:ln w="38100">
            <a:solidFill>
              <a:srgbClr val="07954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394F98-83EE-D44A-2F7B-3F4E0F171DCB}"/>
              </a:ext>
            </a:extLst>
          </p:cNvPr>
          <p:cNvCxnSpPr>
            <a:cxnSpLocks/>
          </p:cNvCxnSpPr>
          <p:nvPr/>
        </p:nvCxnSpPr>
        <p:spPr>
          <a:xfrm flipV="1">
            <a:off x="1849790" y="4173794"/>
            <a:ext cx="1682449" cy="1744039"/>
          </a:xfrm>
          <a:prstGeom prst="straightConnector1">
            <a:avLst/>
          </a:prstGeom>
          <a:ln w="38100">
            <a:solidFill>
              <a:srgbClr val="08A49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6A9442-23E8-2402-4D57-B5EEFCC4D4FF}"/>
              </a:ext>
            </a:extLst>
          </p:cNvPr>
          <p:cNvSpPr txBox="1"/>
          <p:nvPr/>
        </p:nvSpPr>
        <p:spPr>
          <a:xfrm>
            <a:off x="2136370" y="3657599"/>
            <a:ext cx="1016625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2DF4"/>
            </a:solidFill>
          </a:ln>
        </p:spPr>
        <p:txBody>
          <a:bodyPr wrap="none" rtlCol="0">
            <a:spAutoFit/>
          </a:bodyPr>
          <a:lstStyle/>
          <a:p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extrusion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75CC4E-4650-25F9-772F-FF62866D6DBC}"/>
              </a:ext>
            </a:extLst>
          </p:cNvPr>
          <p:cNvCxnSpPr>
            <a:cxnSpLocks/>
          </p:cNvCxnSpPr>
          <p:nvPr/>
        </p:nvCxnSpPr>
        <p:spPr>
          <a:xfrm flipH="1" flipV="1">
            <a:off x="2344189" y="3948545"/>
            <a:ext cx="415636" cy="756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0B0FC6-DDC6-1A56-CD44-73422157CDD2}"/>
              </a:ext>
            </a:extLst>
          </p:cNvPr>
          <p:cNvSpPr txBox="1"/>
          <p:nvPr/>
        </p:nvSpPr>
        <p:spPr>
          <a:xfrm>
            <a:off x="3560618" y="1823258"/>
            <a:ext cx="1074333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2DF4"/>
            </a:solidFill>
          </a:ln>
        </p:spPr>
        <p:txBody>
          <a:bodyPr wrap="none" rtlCol="0">
            <a:spAutoFit/>
          </a:bodyPr>
          <a:lstStyle/>
          <a:p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DF3C65-DB31-C110-BFF7-0FE4D220BD36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103120"/>
            <a:ext cx="523702" cy="116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0F4D74-D236-5DDF-D49F-FD73AC01BD2D}"/>
              </a:ext>
            </a:extLst>
          </p:cNvPr>
          <p:cNvSpPr txBox="1"/>
          <p:nvPr/>
        </p:nvSpPr>
        <p:spPr>
          <a:xfrm>
            <a:off x="2096688" y="76428"/>
            <a:ext cx="6654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Real Live Scenario </a:t>
            </a:r>
            <a:r>
              <a:rPr lang="en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experience of food product developers &amp; chefs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897853-EB0D-2D87-969F-ED12B9765312}"/>
              </a:ext>
            </a:extLst>
          </p:cNvPr>
          <p:cNvCxnSpPr>
            <a:cxnSpLocks/>
          </p:cNvCxnSpPr>
          <p:nvPr/>
        </p:nvCxnSpPr>
        <p:spPr>
          <a:xfrm>
            <a:off x="20027" y="480479"/>
            <a:ext cx="12171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23">
            <a:extLst>
              <a:ext uri="{FF2B5EF4-FFF2-40B4-BE49-F238E27FC236}">
                <a16:creationId xmlns:a16="http://schemas.microsoft.com/office/drawing/2014/main" id="{3E9DFC63-5070-EF48-90D7-EC530D96E021}"/>
              </a:ext>
            </a:extLst>
          </p:cNvPr>
          <p:cNvSpPr/>
          <p:nvPr/>
        </p:nvSpPr>
        <p:spPr>
          <a:xfrm>
            <a:off x="0" y="0"/>
            <a:ext cx="12192000" cy="471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0DDF09-A190-CB41-FAF9-058853E0A4D8}"/>
              </a:ext>
            </a:extLst>
          </p:cNvPr>
          <p:cNvSpPr txBox="1"/>
          <p:nvPr/>
        </p:nvSpPr>
        <p:spPr>
          <a:xfrm>
            <a:off x="11415214" y="634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Erich J. </a:t>
            </a:r>
          </a:p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Windhab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BB7DEE-C029-CAEF-083D-0457D2947A9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9210" y="0"/>
            <a:ext cx="989137" cy="48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reeform 14">
            <a:extLst>
              <a:ext uri="{FF2B5EF4-FFF2-40B4-BE49-F238E27FC236}">
                <a16:creationId xmlns:a16="http://schemas.microsoft.com/office/drawing/2014/main" id="{5A4A76CF-4E23-811F-E329-F8113ACA57D3}"/>
              </a:ext>
            </a:extLst>
          </p:cNvPr>
          <p:cNvSpPr/>
          <p:nvPr/>
        </p:nvSpPr>
        <p:spPr>
          <a:xfrm>
            <a:off x="1804490" y="34047"/>
            <a:ext cx="413820" cy="400518"/>
          </a:xfrm>
          <a:custGeom>
            <a:avLst/>
            <a:gdLst/>
            <a:ahLst/>
            <a:cxnLst/>
            <a:rect l="l" t="t" r="r" b="b"/>
            <a:pathLst>
              <a:path w="566323" h="489578">
                <a:moveTo>
                  <a:pt x="0" y="0"/>
                </a:moveTo>
                <a:lnTo>
                  <a:pt x="566323" y="0"/>
                </a:lnTo>
                <a:lnTo>
                  <a:pt x="566323" y="489578"/>
                </a:lnTo>
                <a:lnTo>
                  <a:pt x="0" y="489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080" t="-46300" r="-31520" b="-42945"/>
            </a:stretch>
          </a:blipFill>
          <a:ln>
            <a:noFill/>
          </a:ln>
        </p:spPr>
        <p:txBody>
          <a:bodyPr/>
          <a:lstStyle/>
          <a:p>
            <a:endParaRPr lang="en-CA" sz="12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D0410B-9B2B-FF07-D512-11AC1749DE15}"/>
              </a:ext>
            </a:extLst>
          </p:cNvPr>
          <p:cNvSpPr txBox="1"/>
          <p:nvPr/>
        </p:nvSpPr>
        <p:spPr>
          <a:xfrm>
            <a:off x="938719" y="121596"/>
            <a:ext cx="88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0" dirty="0">
                <a:solidFill>
                  <a:schemeClr val="bg1">
                    <a:lumMod val="95000"/>
                  </a:schemeClr>
                </a:solidFill>
              </a:rPr>
              <a:t>Task Force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E4A8AA-FEAB-05A8-4472-2BDB19089C55}"/>
              </a:ext>
            </a:extLst>
          </p:cNvPr>
          <p:cNvSpPr txBox="1"/>
          <p:nvPr/>
        </p:nvSpPr>
        <p:spPr>
          <a:xfrm>
            <a:off x="3072664" y="58967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product classification SCHEME  (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722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305B2-2C7D-A96A-1689-764573AEE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06903D-0AB4-204B-6627-1D98C6FAF5AF}"/>
              </a:ext>
            </a:extLst>
          </p:cNvPr>
          <p:cNvCxnSpPr>
            <a:cxnSpLocks/>
          </p:cNvCxnSpPr>
          <p:nvPr/>
        </p:nvCxnSpPr>
        <p:spPr>
          <a:xfrm>
            <a:off x="7220477" y="1092246"/>
            <a:ext cx="0" cy="5184452"/>
          </a:xfrm>
          <a:prstGeom prst="line">
            <a:avLst/>
          </a:prstGeom>
          <a:ln w="952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339BABC-FCDF-C1EE-0270-D9DE84959506}"/>
              </a:ext>
            </a:extLst>
          </p:cNvPr>
          <p:cNvSpPr txBox="1"/>
          <p:nvPr/>
        </p:nvSpPr>
        <p:spPr>
          <a:xfrm>
            <a:off x="7781010" y="647333"/>
            <a:ext cx="26504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Safety / shelf life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acet</a:t>
            </a:r>
          </a:p>
          <a:p>
            <a:pPr algn="ctr"/>
            <a:endParaRPr lang="en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40CCF-6723-B531-B533-4C3008992ED3}"/>
              </a:ext>
            </a:extLst>
          </p:cNvPr>
          <p:cNvSpPr txBox="1"/>
          <p:nvPr/>
        </p:nvSpPr>
        <p:spPr>
          <a:xfrm>
            <a:off x="2885149" y="3246531"/>
            <a:ext cx="2531586" cy="907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utrition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alue</a:t>
            </a:r>
          </a:p>
          <a:p>
            <a:pPr algn="ctr"/>
            <a:endParaRPr lang="en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acet</a:t>
            </a:r>
          </a:p>
          <a:p>
            <a:pPr algn="ctr"/>
            <a:endParaRPr lang="en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8C52B6-4477-481A-6F8C-0476D8DD39F1}"/>
              </a:ext>
            </a:extLst>
          </p:cNvPr>
          <p:cNvSpPr txBox="1"/>
          <p:nvPr/>
        </p:nvSpPr>
        <p:spPr>
          <a:xfrm>
            <a:off x="4328270" y="5644010"/>
            <a:ext cx="16065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alatablility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acet</a:t>
            </a:r>
          </a:p>
          <a:p>
            <a:pPr algn="ctr"/>
            <a:endParaRPr lang="en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734908-E927-E5F9-DB18-6603A6254C58}"/>
              </a:ext>
            </a:extLst>
          </p:cNvPr>
          <p:cNvSpPr txBox="1"/>
          <p:nvPr/>
        </p:nvSpPr>
        <p:spPr>
          <a:xfrm>
            <a:off x="8417929" y="5589137"/>
            <a:ext cx="178285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onvenience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acet</a:t>
            </a:r>
          </a:p>
          <a:p>
            <a:pPr algn="ctr"/>
            <a:endParaRPr lang="en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C6C701-3EE4-C508-BF15-1EFE8DFFFB74}"/>
              </a:ext>
            </a:extLst>
          </p:cNvPr>
          <p:cNvSpPr txBox="1"/>
          <p:nvPr/>
        </p:nvSpPr>
        <p:spPr>
          <a:xfrm>
            <a:off x="10000550" y="3167918"/>
            <a:ext cx="169309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ffordability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acet</a:t>
            </a:r>
          </a:p>
          <a:p>
            <a:pPr algn="ctr"/>
            <a:endParaRPr lang="en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EC1BE7-C9B0-D43B-2AB6-881BA360D0A8}"/>
              </a:ext>
            </a:extLst>
          </p:cNvPr>
          <p:cNvSpPr txBox="1"/>
          <p:nvPr/>
        </p:nvSpPr>
        <p:spPr>
          <a:xfrm>
            <a:off x="4513541" y="688287"/>
            <a:ext cx="18501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acet</a:t>
            </a:r>
          </a:p>
          <a:p>
            <a:pPr algn="ctr"/>
            <a:endParaRPr lang="en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AA86E23-2650-1404-9FBE-BFA6C7F25FBE}"/>
              </a:ext>
            </a:extLst>
          </p:cNvPr>
          <p:cNvCxnSpPr>
            <a:cxnSpLocks/>
          </p:cNvCxnSpPr>
          <p:nvPr/>
        </p:nvCxnSpPr>
        <p:spPr>
          <a:xfrm>
            <a:off x="7539398" y="4287819"/>
            <a:ext cx="1156572" cy="2135174"/>
          </a:xfrm>
          <a:prstGeom prst="straightConnector1">
            <a:avLst/>
          </a:prstGeom>
          <a:ln w="19050">
            <a:solidFill>
              <a:srgbClr val="002DF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9C9785D-AEB5-9313-E8D4-8FDA0613517B}"/>
              </a:ext>
            </a:extLst>
          </p:cNvPr>
          <p:cNvCxnSpPr>
            <a:cxnSpLocks/>
          </p:cNvCxnSpPr>
          <p:nvPr/>
        </p:nvCxnSpPr>
        <p:spPr>
          <a:xfrm flipH="1">
            <a:off x="5716796" y="4287820"/>
            <a:ext cx="1158924" cy="2076179"/>
          </a:xfrm>
          <a:prstGeom prst="straightConnector1">
            <a:avLst/>
          </a:prstGeom>
          <a:ln w="19050">
            <a:solidFill>
              <a:srgbClr val="002DF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C81C5F8-4248-EDD0-A07B-9814C41C1C5D}"/>
              </a:ext>
            </a:extLst>
          </p:cNvPr>
          <p:cNvGrpSpPr/>
          <p:nvPr/>
        </p:nvGrpSpPr>
        <p:grpSpPr>
          <a:xfrm rot="19801438">
            <a:off x="6325117" y="2771024"/>
            <a:ext cx="1772954" cy="1960140"/>
            <a:chOff x="4104167" y="1297172"/>
            <a:chExt cx="4763386" cy="5241851"/>
          </a:xfrm>
        </p:grpSpPr>
        <p:pic>
          <p:nvPicPr>
            <p:cNvPr id="52" name="Picture 51" descr="A colorful triangle pattern on a white surface&#10;&#10;AI-generated content may be incorrect.">
              <a:extLst>
                <a:ext uri="{FF2B5EF4-FFF2-40B4-BE49-F238E27FC236}">
                  <a16:creationId xmlns:a16="http://schemas.microsoft.com/office/drawing/2014/main" id="{0B9EDBF4-E00A-8F7B-3D22-74C13E47B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1650" y="1409700"/>
              <a:ext cx="4438945" cy="5023432"/>
            </a:xfrm>
            <a:prstGeom prst="rect">
              <a:avLst/>
            </a:prstGeom>
          </p:spPr>
        </p:pic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3199496-AB6D-141F-89C4-DEDECA4B5A57}"/>
                </a:ext>
              </a:extLst>
            </p:cNvPr>
            <p:cNvSpPr/>
            <p:nvPr/>
          </p:nvSpPr>
          <p:spPr>
            <a:xfrm>
              <a:off x="4104167" y="1297172"/>
              <a:ext cx="4763386" cy="5241851"/>
            </a:xfrm>
            <a:custGeom>
              <a:avLst/>
              <a:gdLst>
                <a:gd name="connsiteX0" fmla="*/ 0 w 4763386"/>
                <a:gd name="connsiteY0" fmla="*/ 1499191 h 5241851"/>
                <a:gd name="connsiteX1" fmla="*/ 2413591 w 4763386"/>
                <a:gd name="connsiteY1" fmla="*/ 85061 h 5241851"/>
                <a:gd name="connsiteX2" fmla="*/ 4635796 w 4763386"/>
                <a:gd name="connsiteY2" fmla="*/ 1371600 h 5241851"/>
                <a:gd name="connsiteX3" fmla="*/ 4625163 w 4763386"/>
                <a:gd name="connsiteY3" fmla="*/ 3902149 h 5241851"/>
                <a:gd name="connsiteX4" fmla="*/ 2456121 w 4763386"/>
                <a:gd name="connsiteY4" fmla="*/ 5146158 h 5241851"/>
                <a:gd name="connsiteX5" fmla="*/ 212652 w 4763386"/>
                <a:gd name="connsiteY5" fmla="*/ 3902149 h 5241851"/>
                <a:gd name="connsiteX6" fmla="*/ 85061 w 4763386"/>
                <a:gd name="connsiteY6" fmla="*/ 3902149 h 5241851"/>
                <a:gd name="connsiteX7" fmla="*/ 85061 w 4763386"/>
                <a:gd name="connsiteY7" fmla="*/ 5241851 h 5241851"/>
                <a:gd name="connsiteX8" fmla="*/ 4763386 w 4763386"/>
                <a:gd name="connsiteY8" fmla="*/ 5209954 h 5241851"/>
                <a:gd name="connsiteX9" fmla="*/ 4731489 w 4763386"/>
                <a:gd name="connsiteY9" fmla="*/ 1307805 h 5241851"/>
                <a:gd name="connsiteX10" fmla="*/ 3870252 w 4763386"/>
                <a:gd name="connsiteY10" fmla="*/ 0 h 5241851"/>
                <a:gd name="connsiteX11" fmla="*/ 606056 w 4763386"/>
                <a:gd name="connsiteY11" fmla="*/ 74428 h 5241851"/>
                <a:gd name="connsiteX12" fmla="*/ 53163 w 4763386"/>
                <a:gd name="connsiteY12" fmla="*/ 903768 h 5241851"/>
                <a:gd name="connsiteX13" fmla="*/ 0 w 4763386"/>
                <a:gd name="connsiteY13" fmla="*/ 1499191 h 524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386" h="5241851">
                  <a:moveTo>
                    <a:pt x="0" y="1499191"/>
                  </a:moveTo>
                  <a:lnTo>
                    <a:pt x="2413591" y="85061"/>
                  </a:lnTo>
                  <a:lnTo>
                    <a:pt x="4635796" y="1371600"/>
                  </a:lnTo>
                  <a:cubicBezTo>
                    <a:pt x="4632252" y="2215116"/>
                    <a:pt x="4628707" y="3058633"/>
                    <a:pt x="4625163" y="3902149"/>
                  </a:cubicBezTo>
                  <a:lnTo>
                    <a:pt x="2456121" y="5146158"/>
                  </a:lnTo>
                  <a:lnTo>
                    <a:pt x="212652" y="3902149"/>
                  </a:lnTo>
                  <a:lnTo>
                    <a:pt x="85061" y="3902149"/>
                  </a:lnTo>
                  <a:lnTo>
                    <a:pt x="85061" y="5241851"/>
                  </a:lnTo>
                  <a:lnTo>
                    <a:pt x="4763386" y="5209954"/>
                  </a:lnTo>
                  <a:lnTo>
                    <a:pt x="4731489" y="1307805"/>
                  </a:lnTo>
                  <a:lnTo>
                    <a:pt x="3870252" y="0"/>
                  </a:lnTo>
                  <a:lnTo>
                    <a:pt x="606056" y="74428"/>
                  </a:lnTo>
                  <a:lnTo>
                    <a:pt x="53163" y="903768"/>
                  </a:lnTo>
                  <a:lnTo>
                    <a:pt x="0" y="149919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DD428CE-7570-D2EE-A01B-12A368428742}"/>
              </a:ext>
            </a:extLst>
          </p:cNvPr>
          <p:cNvCxnSpPr>
            <a:cxnSpLocks/>
          </p:cNvCxnSpPr>
          <p:nvPr/>
        </p:nvCxnSpPr>
        <p:spPr>
          <a:xfrm flipH="1">
            <a:off x="4827459" y="3705872"/>
            <a:ext cx="4768713" cy="0"/>
          </a:xfrm>
          <a:prstGeom prst="line">
            <a:avLst/>
          </a:prstGeom>
          <a:ln w="952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9D8D4DC-2530-847D-228F-A90B5A88B158}"/>
              </a:ext>
            </a:extLst>
          </p:cNvPr>
          <p:cNvCxnSpPr>
            <a:cxnSpLocks/>
            <a:stCxn id="61" idx="5"/>
          </p:cNvCxnSpPr>
          <p:nvPr/>
        </p:nvCxnSpPr>
        <p:spPr>
          <a:xfrm flipV="1">
            <a:off x="7709422" y="1098825"/>
            <a:ext cx="868561" cy="1836601"/>
          </a:xfrm>
          <a:prstGeom prst="straightConnector1">
            <a:avLst/>
          </a:prstGeom>
          <a:ln w="19050">
            <a:solidFill>
              <a:srgbClr val="002DF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9E9022A-F1A9-EB62-60D1-669AB685AFD1}"/>
              </a:ext>
            </a:extLst>
          </p:cNvPr>
          <p:cNvCxnSpPr>
            <a:cxnSpLocks/>
            <a:stCxn id="61" idx="4"/>
          </p:cNvCxnSpPr>
          <p:nvPr/>
        </p:nvCxnSpPr>
        <p:spPr>
          <a:xfrm flipH="1" flipV="1">
            <a:off x="5834783" y="1113573"/>
            <a:ext cx="909126" cy="1821853"/>
          </a:xfrm>
          <a:prstGeom prst="straightConnector1">
            <a:avLst/>
          </a:prstGeom>
          <a:ln w="19050">
            <a:solidFill>
              <a:srgbClr val="002DF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Hexagon 56">
            <a:extLst>
              <a:ext uri="{FF2B5EF4-FFF2-40B4-BE49-F238E27FC236}">
                <a16:creationId xmlns:a16="http://schemas.microsoft.com/office/drawing/2014/main" id="{70ADDD25-60A7-E86D-3489-A57ACE44DCF3}"/>
              </a:ext>
            </a:extLst>
          </p:cNvPr>
          <p:cNvSpPr/>
          <p:nvPr/>
        </p:nvSpPr>
        <p:spPr>
          <a:xfrm>
            <a:off x="5129540" y="1676675"/>
            <a:ext cx="4181672" cy="3992067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57237F73-616D-712C-3FBD-E3F99EC004A5}"/>
              </a:ext>
            </a:extLst>
          </p:cNvPr>
          <p:cNvSpPr/>
          <p:nvPr/>
        </p:nvSpPr>
        <p:spPr>
          <a:xfrm>
            <a:off x="5453723" y="2023199"/>
            <a:ext cx="3533678" cy="3370697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1C78A581-EA59-508F-F14E-86E6DC693D8B}"/>
              </a:ext>
            </a:extLst>
          </p:cNvPr>
          <p:cNvSpPr/>
          <p:nvPr/>
        </p:nvSpPr>
        <p:spPr>
          <a:xfrm>
            <a:off x="5748210" y="2344219"/>
            <a:ext cx="2927381" cy="2760761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F0DCAB23-E36F-163A-7DEC-65244C38DC62}"/>
              </a:ext>
            </a:extLst>
          </p:cNvPr>
          <p:cNvSpPr/>
          <p:nvPr/>
        </p:nvSpPr>
        <p:spPr>
          <a:xfrm>
            <a:off x="6062326" y="2633134"/>
            <a:ext cx="2316300" cy="2182927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CEFCC4B-557B-C564-69B0-8A699B2A292F}"/>
              </a:ext>
            </a:extLst>
          </p:cNvPr>
          <p:cNvSpPr/>
          <p:nvPr/>
        </p:nvSpPr>
        <p:spPr>
          <a:xfrm>
            <a:off x="7967343" y="2285901"/>
            <a:ext cx="121365" cy="135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0ABE6F3-32BC-3EF0-A8D6-7B1510EB9804}"/>
              </a:ext>
            </a:extLst>
          </p:cNvPr>
          <p:cNvSpPr/>
          <p:nvPr/>
        </p:nvSpPr>
        <p:spPr>
          <a:xfrm>
            <a:off x="7804544" y="4760397"/>
            <a:ext cx="121365" cy="135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30C1777-4D5D-270D-894B-C1424A24B058}"/>
              </a:ext>
            </a:extLst>
          </p:cNvPr>
          <p:cNvSpPr/>
          <p:nvPr/>
        </p:nvSpPr>
        <p:spPr>
          <a:xfrm>
            <a:off x="5700573" y="3643951"/>
            <a:ext cx="121365" cy="135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E135DB2-F8C7-BD69-EDD1-7797717D408E}"/>
              </a:ext>
            </a:extLst>
          </p:cNvPr>
          <p:cNvSpPr/>
          <p:nvPr/>
        </p:nvSpPr>
        <p:spPr>
          <a:xfrm>
            <a:off x="6216117" y="1979177"/>
            <a:ext cx="121365" cy="1369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64B2024-7F96-E1FF-6CA7-20571BA57408}"/>
              </a:ext>
            </a:extLst>
          </p:cNvPr>
          <p:cNvSpPr/>
          <p:nvPr/>
        </p:nvSpPr>
        <p:spPr>
          <a:xfrm>
            <a:off x="8597420" y="3643953"/>
            <a:ext cx="121365" cy="135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9F5213E-8D53-4B6C-C69C-CF5B43B554FF}"/>
              </a:ext>
            </a:extLst>
          </p:cNvPr>
          <p:cNvSpPr/>
          <p:nvPr/>
        </p:nvSpPr>
        <p:spPr>
          <a:xfrm>
            <a:off x="6185713" y="5304381"/>
            <a:ext cx="121365" cy="135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1CC3CB5B-95ED-6E7F-E1E1-685126D30135}"/>
              </a:ext>
            </a:extLst>
          </p:cNvPr>
          <p:cNvSpPr/>
          <p:nvPr/>
        </p:nvSpPr>
        <p:spPr>
          <a:xfrm>
            <a:off x="5757245" y="2032520"/>
            <a:ext cx="2919758" cy="3339679"/>
          </a:xfrm>
          <a:custGeom>
            <a:avLst/>
            <a:gdLst>
              <a:gd name="connsiteX0" fmla="*/ 0 w 2020330"/>
              <a:gd name="connsiteY0" fmla="*/ 1068860 h 2137719"/>
              <a:gd name="connsiteX1" fmla="*/ 339811 w 2020330"/>
              <a:gd name="connsiteY1" fmla="*/ 0 h 2137719"/>
              <a:gd name="connsiteX2" fmla="*/ 1563130 w 2020330"/>
              <a:gd name="connsiteY2" fmla="*/ 210065 h 2137719"/>
              <a:gd name="connsiteX3" fmla="*/ 2020330 w 2020330"/>
              <a:gd name="connsiteY3" fmla="*/ 1075038 h 2137719"/>
              <a:gd name="connsiteX4" fmla="*/ 1470454 w 2020330"/>
              <a:gd name="connsiteY4" fmla="*/ 1785552 h 2137719"/>
              <a:gd name="connsiteX5" fmla="*/ 345990 w 2020330"/>
              <a:gd name="connsiteY5" fmla="*/ 2137719 h 2137719"/>
              <a:gd name="connsiteX6" fmla="*/ 0 w 2020330"/>
              <a:gd name="connsiteY6" fmla="*/ 1068860 h 21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330" h="2137719">
                <a:moveTo>
                  <a:pt x="0" y="1068860"/>
                </a:moveTo>
                <a:lnTo>
                  <a:pt x="339811" y="0"/>
                </a:lnTo>
                <a:lnTo>
                  <a:pt x="1563130" y="210065"/>
                </a:lnTo>
                <a:lnTo>
                  <a:pt x="2020330" y="1075038"/>
                </a:lnTo>
                <a:lnTo>
                  <a:pt x="1470454" y="1785552"/>
                </a:lnTo>
                <a:lnTo>
                  <a:pt x="345990" y="2137719"/>
                </a:lnTo>
                <a:lnTo>
                  <a:pt x="0" y="106886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55CD032-A11B-DCF4-D322-BB3D3B7E373A}"/>
              </a:ext>
            </a:extLst>
          </p:cNvPr>
          <p:cNvCxnSpPr>
            <a:cxnSpLocks/>
          </p:cNvCxnSpPr>
          <p:nvPr/>
        </p:nvCxnSpPr>
        <p:spPr>
          <a:xfrm flipH="1">
            <a:off x="3347634" y="3712633"/>
            <a:ext cx="2976775" cy="0"/>
          </a:xfrm>
          <a:prstGeom prst="straightConnector1">
            <a:avLst/>
          </a:prstGeom>
          <a:ln w="19050">
            <a:solidFill>
              <a:srgbClr val="004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A6FC735-564F-AA9C-E560-DBCC2D7E3177}"/>
              </a:ext>
            </a:extLst>
          </p:cNvPr>
          <p:cNvCxnSpPr>
            <a:cxnSpLocks/>
          </p:cNvCxnSpPr>
          <p:nvPr/>
        </p:nvCxnSpPr>
        <p:spPr>
          <a:xfrm>
            <a:off x="8142577" y="3711832"/>
            <a:ext cx="2078308" cy="0"/>
          </a:xfrm>
          <a:prstGeom prst="straightConnector1">
            <a:avLst/>
          </a:prstGeom>
          <a:ln w="19050">
            <a:solidFill>
              <a:srgbClr val="002DF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97FE92D-93FC-909C-9F26-A6A459343630}"/>
              </a:ext>
            </a:extLst>
          </p:cNvPr>
          <p:cNvGrpSpPr/>
          <p:nvPr/>
        </p:nvGrpSpPr>
        <p:grpSpPr>
          <a:xfrm>
            <a:off x="6299901" y="2935426"/>
            <a:ext cx="1854741" cy="1614069"/>
            <a:chOff x="5940357" y="2954688"/>
            <a:chExt cx="1854741" cy="1614069"/>
          </a:xfrm>
        </p:grpSpPr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7DD866AB-5B02-1980-6134-D0C5D8BCE14D}"/>
                </a:ext>
              </a:extLst>
            </p:cNvPr>
            <p:cNvSpPr/>
            <p:nvPr/>
          </p:nvSpPr>
          <p:spPr>
            <a:xfrm>
              <a:off x="5982422" y="2954688"/>
              <a:ext cx="1769398" cy="1607770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7BA14CE-22DB-585A-2DFA-94C269349EF1}"/>
                </a:ext>
              </a:extLst>
            </p:cNvPr>
            <p:cNvSpPr txBox="1"/>
            <p:nvPr/>
          </p:nvSpPr>
          <p:spPr>
            <a:xfrm>
              <a:off x="6126733" y="3460317"/>
              <a:ext cx="148470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H" sz="3200" b="1" dirty="0">
                  <a:solidFill>
                    <a:schemeClr val="bg1"/>
                  </a:solidFill>
                  <a:effectLst>
                    <a:outerShdw dist="38100" dir="18900000" algn="bl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PRISM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ADC7FDB-7D29-E691-C4B0-5AACEDC8A8B4}"/>
                </a:ext>
              </a:extLst>
            </p:cNvPr>
            <p:cNvCxnSpPr>
              <a:cxnSpLocks/>
            </p:cNvCxnSpPr>
            <p:nvPr/>
          </p:nvCxnSpPr>
          <p:spPr>
            <a:xfrm>
              <a:off x="7574605" y="3346314"/>
              <a:ext cx="191311" cy="3761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EA67282-4E9F-D70A-9461-AFC29A54C8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8392" y="3748391"/>
              <a:ext cx="236706" cy="49286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AB2509D-8438-1EF3-B323-1A5131D313E8}"/>
                </a:ext>
              </a:extLst>
            </p:cNvPr>
            <p:cNvCxnSpPr>
              <a:cxnSpLocks/>
            </p:cNvCxnSpPr>
            <p:nvPr/>
          </p:nvCxnSpPr>
          <p:spPr>
            <a:xfrm>
              <a:off x="5940357" y="3764604"/>
              <a:ext cx="385864" cy="80415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D9726B1-F643-0C25-534F-D409E26D0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3055" y="3307404"/>
              <a:ext cx="201039" cy="40207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CC963230-2468-82D7-1DF4-0E2E4C51A97D}"/>
              </a:ext>
            </a:extLst>
          </p:cNvPr>
          <p:cNvSpPr txBox="1"/>
          <p:nvPr/>
        </p:nvSpPr>
        <p:spPr>
          <a:xfrm>
            <a:off x="231495" y="770409"/>
            <a:ext cx="311359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Framework</a:t>
            </a:r>
          </a:p>
          <a:p>
            <a:pPr algn="ctr"/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CA17D-749E-5F93-7FC8-10E45FEEF758}"/>
              </a:ext>
            </a:extLst>
          </p:cNvPr>
          <p:cNvSpPr txBox="1"/>
          <p:nvPr/>
        </p:nvSpPr>
        <p:spPr>
          <a:xfrm>
            <a:off x="2096688" y="76428"/>
            <a:ext cx="6654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Real Live Scenario </a:t>
            </a:r>
            <a:r>
              <a:rPr lang="en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experience of food product developers &amp; chefs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E0C46A-5D56-40FA-170A-0BF6261AA62A}"/>
              </a:ext>
            </a:extLst>
          </p:cNvPr>
          <p:cNvCxnSpPr>
            <a:cxnSpLocks/>
          </p:cNvCxnSpPr>
          <p:nvPr/>
        </p:nvCxnSpPr>
        <p:spPr>
          <a:xfrm>
            <a:off x="20027" y="480479"/>
            <a:ext cx="12171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23">
            <a:extLst>
              <a:ext uri="{FF2B5EF4-FFF2-40B4-BE49-F238E27FC236}">
                <a16:creationId xmlns:a16="http://schemas.microsoft.com/office/drawing/2014/main" id="{53F1C2B6-C583-B09B-5A12-E6B7541CFB1E}"/>
              </a:ext>
            </a:extLst>
          </p:cNvPr>
          <p:cNvSpPr/>
          <p:nvPr/>
        </p:nvSpPr>
        <p:spPr>
          <a:xfrm>
            <a:off x="0" y="0"/>
            <a:ext cx="12192000" cy="471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30AD50-CDE1-2460-F4C7-81B87D2066F6}"/>
              </a:ext>
            </a:extLst>
          </p:cNvPr>
          <p:cNvSpPr txBox="1"/>
          <p:nvPr/>
        </p:nvSpPr>
        <p:spPr>
          <a:xfrm>
            <a:off x="4751915" y="45036"/>
            <a:ext cx="320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SUMMARY / Conclusions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41D7D-5BED-CCF2-CD0E-F6A8A079AF49}"/>
              </a:ext>
            </a:extLst>
          </p:cNvPr>
          <p:cNvSpPr txBox="1"/>
          <p:nvPr/>
        </p:nvSpPr>
        <p:spPr>
          <a:xfrm>
            <a:off x="7990609" y="2999943"/>
            <a:ext cx="310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FFA03-8EC2-5D38-5357-F006CB6BAF98}"/>
              </a:ext>
            </a:extLst>
          </p:cNvPr>
          <p:cNvSpPr txBox="1"/>
          <p:nvPr/>
        </p:nvSpPr>
        <p:spPr>
          <a:xfrm>
            <a:off x="8264453" y="3009468"/>
            <a:ext cx="310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E532E-246C-64DB-5BEF-E6AADE94D0A1}"/>
              </a:ext>
            </a:extLst>
          </p:cNvPr>
          <p:cNvSpPr txBox="1"/>
          <p:nvPr/>
        </p:nvSpPr>
        <p:spPr>
          <a:xfrm>
            <a:off x="8571634" y="3002324"/>
            <a:ext cx="310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94C3CB-505F-7155-206A-D504EF76B29C}"/>
              </a:ext>
            </a:extLst>
          </p:cNvPr>
          <p:cNvSpPr txBox="1"/>
          <p:nvPr/>
        </p:nvSpPr>
        <p:spPr>
          <a:xfrm>
            <a:off x="8893103" y="3009468"/>
            <a:ext cx="310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1CA260-4EB8-0CCC-10BF-03D6C24EABCA}"/>
              </a:ext>
            </a:extLst>
          </p:cNvPr>
          <p:cNvGrpSpPr/>
          <p:nvPr/>
        </p:nvGrpSpPr>
        <p:grpSpPr>
          <a:xfrm>
            <a:off x="4539728" y="1321404"/>
            <a:ext cx="6997848" cy="5403911"/>
            <a:chOff x="4539728" y="1321404"/>
            <a:chExt cx="6997848" cy="540391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BCB080-3756-1E9A-272C-388EEA88D9D6}"/>
                </a:ext>
              </a:extLst>
            </p:cNvPr>
            <p:cNvSpPr txBox="1"/>
            <p:nvPr/>
          </p:nvSpPr>
          <p:spPr>
            <a:xfrm>
              <a:off x="4754878" y="1364436"/>
              <a:ext cx="12962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(EARTH)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18563C5-7D9B-D1E3-B30C-E337ABCC24F7}"/>
                </a:ext>
              </a:extLst>
            </p:cNvPr>
            <p:cNvSpPr txBox="1"/>
            <p:nvPr/>
          </p:nvSpPr>
          <p:spPr>
            <a:xfrm>
              <a:off x="8568466" y="1321404"/>
              <a:ext cx="12102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(SHIELD)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CDBF5D-F436-F851-EEEE-06770AD2399C}"/>
                </a:ext>
              </a:extLst>
            </p:cNvPr>
            <p:cNvSpPr txBox="1"/>
            <p:nvPr/>
          </p:nvSpPr>
          <p:spPr>
            <a:xfrm>
              <a:off x="10295069" y="3849451"/>
              <a:ext cx="12425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(VALUE)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6C5684-ED6A-39EB-C96C-331BAC46DEDD}"/>
                </a:ext>
              </a:extLst>
            </p:cNvPr>
            <p:cNvSpPr txBox="1"/>
            <p:nvPr/>
          </p:nvSpPr>
          <p:spPr>
            <a:xfrm>
              <a:off x="4539728" y="6355983"/>
              <a:ext cx="12102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(TASTE)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58B02C7-2EFF-44CC-0C65-A07DFC30FCA7}"/>
                </a:ext>
              </a:extLst>
            </p:cNvPr>
            <p:cNvSpPr txBox="1"/>
            <p:nvPr/>
          </p:nvSpPr>
          <p:spPr>
            <a:xfrm>
              <a:off x="8853542" y="6269921"/>
              <a:ext cx="9950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800" dirty="0">
                  <a:latin typeface="Arial" panose="020B0604020202020204" pitchFamily="34" charset="0"/>
                  <a:cs typeface="Arial" panose="020B0604020202020204" pitchFamily="34" charset="0"/>
                </a:rPr>
                <a:t>(EASE)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FA6E15-617B-8561-2E56-3834CFBF9472}"/>
              </a:ext>
            </a:extLst>
          </p:cNvPr>
          <p:cNvGrpSpPr/>
          <p:nvPr/>
        </p:nvGrpSpPr>
        <p:grpSpPr>
          <a:xfrm>
            <a:off x="1191067" y="1425196"/>
            <a:ext cx="3610464" cy="4871036"/>
            <a:chOff x="1191067" y="1425196"/>
            <a:chExt cx="3610464" cy="48710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399C648-8982-7B07-9C52-2244BFE4518F}"/>
                </a:ext>
              </a:extLst>
            </p:cNvPr>
            <p:cNvSpPr txBox="1"/>
            <p:nvPr/>
          </p:nvSpPr>
          <p:spPr>
            <a:xfrm>
              <a:off x="3424231" y="4047945"/>
              <a:ext cx="13773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NOURISH</a:t>
              </a:r>
            </a:p>
            <a:p>
              <a:r>
                <a:rPr lang="en-CH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CH" dirty="0">
                  <a:latin typeface="Arial" panose="020B0604020202020204" pitchFamily="34" charset="0"/>
                  <a:cs typeface="Arial" panose="020B0604020202020204" pitchFamily="34" charset="0"/>
                </a:rPr>
                <a:t>scheme</a:t>
              </a:r>
              <a:endParaRPr lang="en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F4AFC4F-A7B7-582E-E3C3-755BA9AAFE83}"/>
                </a:ext>
              </a:extLst>
            </p:cNvPr>
            <p:cNvSpPr txBox="1"/>
            <p:nvPr/>
          </p:nvSpPr>
          <p:spPr>
            <a:xfrm>
              <a:off x="1191067" y="1425196"/>
              <a:ext cx="1622670" cy="243143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utritional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ptimization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nder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efined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ngredient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election &amp; </a:t>
              </a:r>
            </a:p>
            <a:p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andling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Scheme</a:t>
              </a:r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FA113B0B-9592-A5D2-ABE1-9EA87ADCCD6A}"/>
                </a:ext>
              </a:extLst>
            </p:cNvPr>
            <p:cNvSpPr/>
            <p:nvPr/>
          </p:nvSpPr>
          <p:spPr>
            <a:xfrm>
              <a:off x="2765989" y="3897824"/>
              <a:ext cx="418913" cy="2398408"/>
            </a:xfrm>
            <a:prstGeom prst="rightBrace">
              <a:avLst>
                <a:gd name="adj1" fmla="val 10658"/>
                <a:gd name="adj2" fmla="val 16014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68E01B9-63EE-41F5-886B-649A6769A349}"/>
              </a:ext>
            </a:extLst>
          </p:cNvPr>
          <p:cNvGrpSpPr/>
          <p:nvPr/>
        </p:nvGrpSpPr>
        <p:grpSpPr>
          <a:xfrm>
            <a:off x="166745" y="3466507"/>
            <a:ext cx="3081867" cy="2823702"/>
            <a:chOff x="237067" y="3814165"/>
            <a:chExt cx="3081867" cy="2823702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9F4B174-CB69-BD8A-7166-D0CFB9763BEB}"/>
                </a:ext>
              </a:extLst>
            </p:cNvPr>
            <p:cNvSpPr/>
            <p:nvPr/>
          </p:nvSpPr>
          <p:spPr>
            <a:xfrm>
              <a:off x="237067" y="3826933"/>
              <a:ext cx="3081867" cy="2810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51868B0-0320-0FF7-D2DB-096C0BF348C9}"/>
                </a:ext>
              </a:extLst>
            </p:cNvPr>
            <p:cNvGrpSpPr/>
            <p:nvPr/>
          </p:nvGrpSpPr>
          <p:grpSpPr>
            <a:xfrm>
              <a:off x="263622" y="3814165"/>
              <a:ext cx="2848840" cy="2348491"/>
              <a:chOff x="299801" y="3596003"/>
              <a:chExt cx="2848840" cy="2348491"/>
            </a:xfrm>
            <a:solidFill>
              <a:schemeClr val="bg1"/>
            </a:solidFill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C9334CB-3224-4B11-F331-5F2621541EFD}"/>
                  </a:ext>
                </a:extLst>
              </p:cNvPr>
              <p:cNvSpPr/>
              <p:nvPr/>
            </p:nvSpPr>
            <p:spPr>
              <a:xfrm>
                <a:off x="818395" y="3702205"/>
                <a:ext cx="2330246" cy="176538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79E30D8A-88ED-C157-6257-34D9868DDC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3247" y="3880624"/>
                <a:ext cx="0" cy="1195221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16489848-5D9C-6499-88C2-96B5C6C951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188" y="5079964"/>
                <a:ext cx="1626062" cy="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E1BD36F9-6D94-F2E3-C362-1E7870565558}"/>
                  </a:ext>
                </a:extLst>
              </p:cNvPr>
              <p:cNvSpPr txBox="1"/>
              <p:nvPr/>
            </p:nvSpPr>
            <p:spPr>
              <a:xfrm>
                <a:off x="1638326" y="5108642"/>
                <a:ext cx="979242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NRF*x.y.z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FE09C3AC-AF51-6061-1C04-BC28AE2D1250}"/>
                  </a:ext>
                </a:extLst>
              </p:cNvPr>
              <p:cNvSpPr txBox="1"/>
              <p:nvPr/>
            </p:nvSpPr>
            <p:spPr>
              <a:xfrm rot="16200000">
                <a:off x="467619" y="4284858"/>
                <a:ext cx="1089850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latin typeface="Symbol" pitchFamily="2" charset="2"/>
                    <a:cs typeface="Arial" panose="020B0604020202020204" pitchFamily="34" charset="0"/>
                  </a:rPr>
                  <a:t>D</a:t>
                </a:r>
                <a:r>
                  <a:rPr lang="en-CH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NRF*x.y.z</a:t>
                </a: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C9EBB0BD-A044-79F0-6A2B-CBF49854F394}"/>
                  </a:ext>
                </a:extLst>
              </p:cNvPr>
              <p:cNvCxnSpPr/>
              <p:nvPr/>
            </p:nvCxnSpPr>
            <p:spPr>
              <a:xfrm>
                <a:off x="1267623" y="4453733"/>
                <a:ext cx="148898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36C3B584-58D7-FFE6-FACE-25440CCEF6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6095" y="4169528"/>
                <a:ext cx="310069" cy="286420"/>
              </a:xfrm>
              <a:prstGeom prst="straightConnector1">
                <a:avLst/>
              </a:prstGeom>
              <a:grpFill/>
              <a:ln w="12700">
                <a:solidFill>
                  <a:srgbClr val="00B05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E08AD8B2-5945-2530-7DAB-EB811C859E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01256" y="4457852"/>
                <a:ext cx="350107" cy="310978"/>
              </a:xfrm>
              <a:prstGeom prst="straightConnector1">
                <a:avLst/>
              </a:prstGeom>
              <a:grpFill/>
              <a:ln w="127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8FB8B6B2-DE7F-3DB0-3276-A15CD5A54B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13612" y="4455793"/>
                <a:ext cx="335691" cy="0"/>
              </a:xfrm>
              <a:prstGeom prst="straightConnector1">
                <a:avLst/>
              </a:prstGeom>
              <a:grpFill/>
              <a:ln w="127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37349732-7252-1CF4-DE9B-B11C4BE340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6077" y="4453734"/>
                <a:ext cx="335691" cy="0"/>
              </a:xfrm>
              <a:prstGeom prst="straightConnector1">
                <a:avLst/>
              </a:prstGeom>
              <a:grpFill/>
              <a:ln w="12700">
                <a:solidFill>
                  <a:srgbClr val="00B05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51EF995-B767-2E9C-312D-8D200B10DB3F}"/>
                  </a:ext>
                </a:extLst>
              </p:cNvPr>
              <p:cNvSpPr txBox="1"/>
              <p:nvPr/>
            </p:nvSpPr>
            <p:spPr>
              <a:xfrm>
                <a:off x="2219094" y="3934749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CH" sz="1400" baseline="30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ECFA418-4A0E-7A4F-F123-61AFC69E1EA6}"/>
                  </a:ext>
                </a:extLst>
              </p:cNvPr>
              <p:cNvSpPr txBox="1"/>
              <p:nvPr/>
            </p:nvSpPr>
            <p:spPr>
              <a:xfrm>
                <a:off x="1327348" y="4723522"/>
                <a:ext cx="3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CH" sz="14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993BA4C-3681-17C3-DA52-D3BB23DFC1C2}"/>
                  </a:ext>
                </a:extLst>
              </p:cNvPr>
              <p:cNvSpPr txBox="1"/>
              <p:nvPr/>
            </p:nvSpPr>
            <p:spPr>
              <a:xfrm>
                <a:off x="2192321" y="4451673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CH" sz="1400" baseline="30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8E3A08FC-058F-8287-1B94-F2FC4653B75E}"/>
                  </a:ext>
                </a:extLst>
              </p:cNvPr>
              <p:cNvSpPr txBox="1"/>
              <p:nvPr/>
            </p:nvSpPr>
            <p:spPr>
              <a:xfrm>
                <a:off x="1473570" y="4146873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CH" sz="14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DA36C43F-D9EB-4E6D-86DF-8154CB64279E}"/>
                  </a:ext>
                </a:extLst>
              </p:cNvPr>
              <p:cNvSpPr txBox="1"/>
              <p:nvPr/>
            </p:nvSpPr>
            <p:spPr>
              <a:xfrm>
                <a:off x="1085832" y="5575162"/>
                <a:ext cx="1877437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ormulation (F)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282492B-FA49-B35D-4490-ABEE5AEE216A}"/>
                  </a:ext>
                </a:extLst>
              </p:cNvPr>
              <p:cNvSpPr txBox="1"/>
              <p:nvPr/>
            </p:nvSpPr>
            <p:spPr>
              <a:xfrm rot="16200000">
                <a:off x="-479900" y="4375704"/>
                <a:ext cx="1928733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CH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rocesseing (P)</a:t>
                </a:r>
              </a:p>
            </p:txBody>
          </p:sp>
        </p:grp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F5D58EB3-CCD3-CEAF-6830-16BC2F50157D}"/>
              </a:ext>
            </a:extLst>
          </p:cNvPr>
          <p:cNvSpPr txBox="1"/>
          <p:nvPr/>
        </p:nvSpPr>
        <p:spPr>
          <a:xfrm>
            <a:off x="424493" y="5920352"/>
            <a:ext cx="2940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Definition, Differentiation and</a:t>
            </a:r>
          </a:p>
          <a:p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Quantification of F&amp;P impacts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 t</a:t>
            </a: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he product Nutrition Value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3C947-74CF-DA5A-512E-2696639095D9}"/>
              </a:ext>
            </a:extLst>
          </p:cNvPr>
          <p:cNvSpPr txBox="1"/>
          <p:nvPr/>
        </p:nvSpPr>
        <p:spPr>
          <a:xfrm>
            <a:off x="11415214" y="634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Erich J. </a:t>
            </a:r>
          </a:p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Windhab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EEE12-5545-E320-7C0B-1F3D162CB92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9210" y="0"/>
            <a:ext cx="989137" cy="4871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14">
            <a:extLst>
              <a:ext uri="{FF2B5EF4-FFF2-40B4-BE49-F238E27FC236}">
                <a16:creationId xmlns:a16="http://schemas.microsoft.com/office/drawing/2014/main" id="{7E5F34BE-20C3-95CE-604E-7E2FD4A53701}"/>
              </a:ext>
            </a:extLst>
          </p:cNvPr>
          <p:cNvSpPr/>
          <p:nvPr/>
        </p:nvSpPr>
        <p:spPr>
          <a:xfrm>
            <a:off x="1804490" y="34047"/>
            <a:ext cx="413820" cy="400518"/>
          </a:xfrm>
          <a:custGeom>
            <a:avLst/>
            <a:gdLst/>
            <a:ahLst/>
            <a:cxnLst/>
            <a:rect l="l" t="t" r="r" b="b"/>
            <a:pathLst>
              <a:path w="566323" h="489578">
                <a:moveTo>
                  <a:pt x="0" y="0"/>
                </a:moveTo>
                <a:lnTo>
                  <a:pt x="566323" y="0"/>
                </a:lnTo>
                <a:lnTo>
                  <a:pt x="566323" y="489578"/>
                </a:lnTo>
                <a:lnTo>
                  <a:pt x="0" y="489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080" t="-46300" r="-31520" b="-42945"/>
            </a:stretch>
          </a:blipFill>
          <a:ln>
            <a:noFill/>
          </a:ln>
        </p:spPr>
        <p:txBody>
          <a:bodyPr/>
          <a:lstStyle/>
          <a:p>
            <a:endParaRPr lang="en-CA" sz="1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14738-E2EC-0B6F-7FE0-C8E1C5C97EAE}"/>
              </a:ext>
            </a:extLst>
          </p:cNvPr>
          <p:cNvSpPr txBox="1"/>
          <p:nvPr/>
        </p:nvSpPr>
        <p:spPr>
          <a:xfrm>
            <a:off x="938719" y="121596"/>
            <a:ext cx="88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0" dirty="0">
                <a:solidFill>
                  <a:schemeClr val="bg1">
                    <a:lumMod val="95000"/>
                  </a:schemeClr>
                </a:solidFill>
              </a:rPr>
              <a:t>Task Force</a:t>
            </a:r>
          </a:p>
        </p:txBody>
      </p:sp>
    </p:spTree>
    <p:extLst>
      <p:ext uri="{BB962C8B-B14F-4D97-AF65-F5344CB8AC3E}">
        <p14:creationId xmlns:p14="http://schemas.microsoft.com/office/powerpoint/2010/main" val="71725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E73E9-C67E-07CF-FC81-D651A8437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301D956-9E01-7424-86CE-18A33836EEC3}"/>
              </a:ext>
            </a:extLst>
          </p:cNvPr>
          <p:cNvGrpSpPr/>
          <p:nvPr/>
        </p:nvGrpSpPr>
        <p:grpSpPr>
          <a:xfrm>
            <a:off x="939091" y="4189939"/>
            <a:ext cx="10674141" cy="1938992"/>
            <a:chOff x="805541" y="1763486"/>
            <a:chExt cx="10674141" cy="1938992"/>
          </a:xfrm>
        </p:grpSpPr>
        <p:pic>
          <p:nvPicPr>
            <p:cNvPr id="33" name="Picture 32" descr="A colorful triangle with many triangles&#10;&#10;AI-generated content may be incorrect.">
              <a:extLst>
                <a:ext uri="{FF2B5EF4-FFF2-40B4-BE49-F238E27FC236}">
                  <a16:creationId xmlns:a16="http://schemas.microsoft.com/office/drawing/2014/main" id="{133961CC-1434-7177-B7CC-C69A69BCD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36" b="96767" l="5960" r="93434">
                          <a14:foregroundMark x1="9394" y1="88222" x2="9394" y2="88222"/>
                          <a14:foregroundMark x1="5960" y1="92263" x2="5960" y2="92263"/>
                          <a14:foregroundMark x1="11919" y1="84873" x2="11919" y2="84873"/>
                          <a14:foregroundMark x1="16465" y1="91224" x2="16465" y2="91224"/>
                          <a14:foregroundMark x1="27475" y1="90878" x2="27475" y2="90878"/>
                          <a14:foregroundMark x1="22929" y1="90993" x2="22929" y2="90993"/>
                          <a14:foregroundMark x1="23131" y1="86605" x2="23131" y2="86605"/>
                          <a14:foregroundMark x1="26162" y1="88915" x2="26162" y2="88915"/>
                          <a14:foregroundMark x1="31313" y1="88222" x2="31313" y2="88222"/>
                          <a14:foregroundMark x1="36364" y1="91224" x2="36364" y2="91224"/>
                          <a14:foregroundMark x1="37879" y1="92148" x2="37879" y2="92148"/>
                          <a14:foregroundMark x1="27273" y1="92148" x2="27273" y2="92148"/>
                          <a14:foregroundMark x1="20707" y1="90878" x2="20707" y2="90878"/>
                          <a14:foregroundMark x1="15859" y1="93187" x2="15859" y2="93187"/>
                          <a14:foregroundMark x1="23131" y1="86952" x2="23131" y2="86952"/>
                          <a14:foregroundMark x1="20505" y1="88222" x2="20505" y2="88222"/>
                          <a14:foregroundMark x1="22020" y1="89492" x2="22020" y2="89492"/>
                          <a14:foregroundMark x1="17576" y1="90416" x2="17576" y2="90416"/>
                          <a14:foregroundMark x1="14242" y1="91917" x2="14242" y2="91917"/>
                          <a14:foregroundMark x1="18889" y1="88106" x2="18889" y2="88106"/>
                          <a14:foregroundMark x1="20505" y1="90416" x2="20505" y2="90416"/>
                          <a14:foregroundMark x1="28182" y1="92263" x2="28182" y2="92263"/>
                          <a14:foregroundMark x1="27980" y1="88684" x2="27980" y2="88684"/>
                          <a14:foregroundMark x1="93838" y1="93418" x2="93838" y2="93418"/>
                          <a14:foregroundMark x1="82222" y1="96536" x2="82222" y2="96536"/>
                          <a14:foregroundMark x1="82121" y1="96536" x2="82121" y2="96536"/>
                          <a14:foregroundMark x1="81717" y1="96536" x2="81717" y2="96536"/>
                          <a14:foregroundMark x1="79798" y1="96767" x2="79798" y2="96767"/>
                          <a14:foregroundMark x1="50404" y1="9122" x2="50404" y2="9122"/>
                          <a14:foregroundMark x1="49394" y1="6236" x2="49394" y2="6236"/>
                          <a14:foregroundMark x1="78687" y1="19861" x2="78687" y2="19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180048">
              <a:off x="3045899" y="2399971"/>
              <a:ext cx="1364358" cy="119346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BBF13F-A19B-00BA-1B5B-E924BA78317B}"/>
                </a:ext>
              </a:extLst>
            </p:cNvPr>
            <p:cNvSpPr txBox="1"/>
            <p:nvPr/>
          </p:nvSpPr>
          <p:spPr>
            <a:xfrm>
              <a:off x="3118225" y="2791481"/>
              <a:ext cx="9156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H" b="1" dirty="0">
                  <a:solidFill>
                    <a:schemeClr val="bg1"/>
                  </a:solidFill>
                  <a:effectLst>
                    <a:outerShdw dist="38100" dir="18900000" algn="bl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PRISM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047418-FEB1-6E0C-10F0-A03923DF8B8B}"/>
                </a:ext>
              </a:extLst>
            </p:cNvPr>
            <p:cNvSpPr txBox="1"/>
            <p:nvPr/>
          </p:nvSpPr>
          <p:spPr>
            <a:xfrm>
              <a:off x="805541" y="1763486"/>
              <a:ext cx="1067414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2000" dirty="0">
                  <a:latin typeface="Arial" panose="020B0604020202020204" pitchFamily="34" charset="0"/>
                  <a:cs typeface="Arial" panose="020B0604020202020204" pitchFamily="34" charset="0"/>
                </a:rPr>
                <a:t>TH   NK  YOU !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828CDE4-71AD-F2BA-61D3-38F38AB303D6}"/>
              </a:ext>
            </a:extLst>
          </p:cNvPr>
          <p:cNvSpPr txBox="1"/>
          <p:nvPr/>
        </p:nvSpPr>
        <p:spPr>
          <a:xfrm>
            <a:off x="2096688" y="76428"/>
            <a:ext cx="6654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Real Live Scenario </a:t>
            </a:r>
            <a:r>
              <a:rPr lang="en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experience of food product developers &amp; chefs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5A3FF8-EC2D-ABAB-4E2E-7B7DAD3F35E3}"/>
              </a:ext>
            </a:extLst>
          </p:cNvPr>
          <p:cNvCxnSpPr>
            <a:cxnSpLocks/>
          </p:cNvCxnSpPr>
          <p:nvPr/>
        </p:nvCxnSpPr>
        <p:spPr>
          <a:xfrm>
            <a:off x="20027" y="480479"/>
            <a:ext cx="12171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23">
            <a:extLst>
              <a:ext uri="{FF2B5EF4-FFF2-40B4-BE49-F238E27FC236}">
                <a16:creationId xmlns:a16="http://schemas.microsoft.com/office/drawing/2014/main" id="{3636644A-4507-7061-09EC-62604083A83F}"/>
              </a:ext>
            </a:extLst>
          </p:cNvPr>
          <p:cNvSpPr/>
          <p:nvPr/>
        </p:nvSpPr>
        <p:spPr>
          <a:xfrm>
            <a:off x="0" y="0"/>
            <a:ext cx="12192000" cy="471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9B4B2-D8E6-B721-ADC2-8D3EB685F04F}"/>
              </a:ext>
            </a:extLst>
          </p:cNvPr>
          <p:cNvSpPr txBox="1"/>
          <p:nvPr/>
        </p:nvSpPr>
        <p:spPr>
          <a:xfrm>
            <a:off x="4804998" y="4445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A3497-EBCC-6D88-6203-1C3A170C6E93}"/>
              </a:ext>
            </a:extLst>
          </p:cNvPr>
          <p:cNvSpPr txBox="1"/>
          <p:nvPr/>
        </p:nvSpPr>
        <p:spPr>
          <a:xfrm>
            <a:off x="604870" y="1149251"/>
            <a:ext cx="10367390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400" b="1" dirty="0">
                <a:latin typeface="Arial" panose="020B0604020202020204" pitchFamily="34" charset="0"/>
                <a:cs typeface="Arial" panose="020B0604020202020204" pitchFamily="34" charset="0"/>
              </a:rPr>
              <a:t>Special Thanks to:</a:t>
            </a:r>
          </a:p>
          <a:p>
            <a:pPr algn="ctr"/>
            <a:endParaRPr lang="en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IUFoST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Task Force colleagues :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Lilia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Ahrné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Hongda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Chen,  Christiani Jeya Henry,  Hyun-Sook Kim,  Barbara Schneeman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IUFoST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Judith Meech, Sam Godefroy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CBC99-3138-7307-AC7E-3E55F4F811EE}"/>
              </a:ext>
            </a:extLst>
          </p:cNvPr>
          <p:cNvSpPr txBox="1"/>
          <p:nvPr/>
        </p:nvSpPr>
        <p:spPr>
          <a:xfrm>
            <a:off x="11415214" y="634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Erich J. </a:t>
            </a:r>
          </a:p>
          <a:p>
            <a:pPr algn="ctr"/>
            <a:r>
              <a:rPr lang="en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Windhab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BC0765-5E61-8B61-0431-C9578FDB036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9210" y="0"/>
            <a:ext cx="989137" cy="48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4">
            <a:extLst>
              <a:ext uri="{FF2B5EF4-FFF2-40B4-BE49-F238E27FC236}">
                <a16:creationId xmlns:a16="http://schemas.microsoft.com/office/drawing/2014/main" id="{8A53E989-9C05-4D5D-B9F1-C48BC8477C16}"/>
              </a:ext>
            </a:extLst>
          </p:cNvPr>
          <p:cNvSpPr/>
          <p:nvPr/>
        </p:nvSpPr>
        <p:spPr>
          <a:xfrm>
            <a:off x="1804490" y="34047"/>
            <a:ext cx="413820" cy="400518"/>
          </a:xfrm>
          <a:custGeom>
            <a:avLst/>
            <a:gdLst/>
            <a:ahLst/>
            <a:cxnLst/>
            <a:rect l="l" t="t" r="r" b="b"/>
            <a:pathLst>
              <a:path w="566323" h="489578">
                <a:moveTo>
                  <a:pt x="0" y="0"/>
                </a:moveTo>
                <a:lnTo>
                  <a:pt x="566323" y="0"/>
                </a:lnTo>
                <a:lnTo>
                  <a:pt x="566323" y="489578"/>
                </a:lnTo>
                <a:lnTo>
                  <a:pt x="0" y="4895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080" t="-46300" r="-31520" b="-42945"/>
            </a:stretch>
          </a:blipFill>
          <a:ln>
            <a:noFill/>
          </a:ln>
        </p:spPr>
        <p:txBody>
          <a:bodyPr/>
          <a:lstStyle/>
          <a:p>
            <a:endParaRPr lang="en-CA" sz="12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B48A9-56D7-984A-9709-6EE2391FB01B}"/>
              </a:ext>
            </a:extLst>
          </p:cNvPr>
          <p:cNvSpPr txBox="1"/>
          <p:nvPr/>
        </p:nvSpPr>
        <p:spPr>
          <a:xfrm>
            <a:off x="938719" y="121596"/>
            <a:ext cx="88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0" dirty="0">
                <a:solidFill>
                  <a:schemeClr val="bg1">
                    <a:lumMod val="95000"/>
                  </a:schemeClr>
                </a:solidFill>
              </a:rPr>
              <a:t>Task Force</a:t>
            </a:r>
          </a:p>
        </p:txBody>
      </p:sp>
    </p:spTree>
    <p:extLst>
      <p:ext uri="{BB962C8B-B14F-4D97-AF65-F5344CB8AC3E}">
        <p14:creationId xmlns:p14="http://schemas.microsoft.com/office/powerpoint/2010/main" val="2611762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5762</TotalTime>
  <Words>1538</Words>
  <Application>Microsoft Macintosh PowerPoint</Application>
  <PresentationFormat>Widescreen</PresentationFormat>
  <Paragraphs>501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Barlow</vt:lpstr>
      <vt:lpstr>Barlow Bold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Windhab Erich</dc:creator>
  <cp:lastModifiedBy>Windhab Erich</cp:lastModifiedBy>
  <cp:revision>33</cp:revision>
  <dcterms:created xsi:type="dcterms:W3CDTF">2025-08-05T16:13:04Z</dcterms:created>
  <dcterms:modified xsi:type="dcterms:W3CDTF">2025-10-14T21:20:33Z</dcterms:modified>
</cp:coreProperties>
</file>