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4654" r:id="rId2"/>
    <p:sldId id="4655" r:id="rId3"/>
    <p:sldId id="4620" r:id="rId4"/>
    <p:sldId id="4621" r:id="rId5"/>
    <p:sldId id="265" r:id="rId6"/>
    <p:sldId id="4651" r:id="rId7"/>
    <p:sldId id="4657" r:id="rId8"/>
    <p:sldId id="4661" r:id="rId9"/>
    <p:sldId id="748" r:id="rId10"/>
    <p:sldId id="1515" r:id="rId11"/>
    <p:sldId id="1517" r:id="rId12"/>
    <p:sldId id="4660" r:id="rId13"/>
    <p:sldId id="4663" r:id="rId14"/>
    <p:sldId id="4625" r:id="rId15"/>
    <p:sldId id="4648" r:id="rId16"/>
    <p:sldId id="4641" r:id="rId17"/>
    <p:sldId id="4659" r:id="rId18"/>
    <p:sldId id="4658" r:id="rId19"/>
    <p:sldId id="4594" r:id="rId20"/>
    <p:sldId id="4662" r:id="rId21"/>
    <p:sldId id="4665" r:id="rId22"/>
    <p:sldId id="4643" r:id="rId23"/>
    <p:sldId id="4644" r:id="rId24"/>
    <p:sldId id="4642" r:id="rId25"/>
    <p:sldId id="1468" r:id="rId26"/>
    <p:sldId id="4653" r:id="rId27"/>
    <p:sldId id="46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ED07"/>
    <a:srgbClr val="598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32"/>
    <p:restoredTop sz="94231"/>
  </p:normalViewPr>
  <p:slideViewPr>
    <p:cSldViewPr snapToGrid="0" snapToObjects="1">
      <p:cViewPr varScale="1">
        <p:scale>
          <a:sx n="125" d="100"/>
          <a:sy n="125" d="100"/>
        </p:scale>
        <p:origin x="168" y="20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2631E-A16E-0842-B04D-8E350D8A4BC3}" type="datetimeFigureOut">
              <a:rPr lang="es-ES_tradnl" smtClean="0"/>
              <a:t>16/10/25</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BF493-C816-C141-95A6-FE7C4F9B76FE}" type="slidenum">
              <a:rPr lang="es-ES_tradnl" smtClean="0"/>
              <a:t>‹nº›</a:t>
            </a:fld>
            <a:endParaRPr lang="es-ES_tradnl"/>
          </a:p>
        </p:txBody>
      </p:sp>
    </p:spTree>
    <p:extLst>
      <p:ext uri="{BB962C8B-B14F-4D97-AF65-F5344CB8AC3E}">
        <p14:creationId xmlns:p14="http://schemas.microsoft.com/office/powerpoint/2010/main" val="134199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PT" dirty="0"/>
          </a:p>
        </p:txBody>
      </p:sp>
    </p:spTree>
    <p:extLst>
      <p:ext uri="{BB962C8B-B14F-4D97-AF65-F5344CB8AC3E}">
        <p14:creationId xmlns:p14="http://schemas.microsoft.com/office/powerpoint/2010/main" val="370138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PT" dirty="0"/>
          </a:p>
        </p:txBody>
      </p:sp>
    </p:spTree>
    <p:extLst>
      <p:ext uri="{BB962C8B-B14F-4D97-AF65-F5344CB8AC3E}">
        <p14:creationId xmlns:p14="http://schemas.microsoft.com/office/powerpoint/2010/main" val="2021713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0943D6A5-1612-4865-A147-0A915C423E52}" type="slidenum">
              <a:rPr lang="en-US" smtClean="0"/>
              <a:t>14</a:t>
            </a:fld>
            <a:endParaRPr lang="en-US"/>
          </a:p>
        </p:txBody>
      </p:sp>
    </p:spTree>
    <p:extLst>
      <p:ext uri="{BB962C8B-B14F-4D97-AF65-F5344CB8AC3E}">
        <p14:creationId xmlns:p14="http://schemas.microsoft.com/office/powerpoint/2010/main" val="3237991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2E4C35DF-17CF-8F4E-8CB0-48D65491FF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76384EF2-0F1B-9948-AE66-306C196F7E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AR"/>
          </a:p>
        </p:txBody>
      </p:sp>
      <p:sp>
        <p:nvSpPr>
          <p:cNvPr id="49155" name="Slide Number Placeholder 3">
            <a:extLst>
              <a:ext uri="{FF2B5EF4-FFF2-40B4-BE49-F238E27FC236}">
                <a16:creationId xmlns:a16="http://schemas.microsoft.com/office/drawing/2014/main" id="{A6B74C4A-931A-D64E-BF97-31AFA038B4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08DABCF-A49C-C74E-9EDD-9792F224A125}" type="slidenum">
              <a:rPr lang="en-US" altLang="es-AR" smtClean="0"/>
              <a:pPr/>
              <a:t>15</a:t>
            </a:fld>
            <a:endParaRPr lang="en-US" altLang="es-AR"/>
          </a:p>
        </p:txBody>
      </p:sp>
    </p:spTree>
    <p:extLst>
      <p:ext uri="{BB962C8B-B14F-4D97-AF65-F5344CB8AC3E}">
        <p14:creationId xmlns:p14="http://schemas.microsoft.com/office/powerpoint/2010/main" val="4131628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2E4C35DF-17CF-8F4E-8CB0-48D65491FF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76384EF2-0F1B-9948-AE66-306C196F7E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AR"/>
          </a:p>
        </p:txBody>
      </p:sp>
      <p:sp>
        <p:nvSpPr>
          <p:cNvPr id="49155" name="Slide Number Placeholder 3">
            <a:extLst>
              <a:ext uri="{FF2B5EF4-FFF2-40B4-BE49-F238E27FC236}">
                <a16:creationId xmlns:a16="http://schemas.microsoft.com/office/drawing/2014/main" id="{A6B74C4A-931A-D64E-BF97-31AFA038B4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08DABCF-A49C-C74E-9EDD-9792F224A125}" type="slidenum">
              <a:rPr lang="en-US" altLang="es-AR" smtClean="0"/>
              <a:pPr/>
              <a:t>16</a:t>
            </a:fld>
            <a:endParaRPr lang="en-US" altLang="es-AR"/>
          </a:p>
        </p:txBody>
      </p:sp>
    </p:spTree>
    <p:extLst>
      <p:ext uri="{BB962C8B-B14F-4D97-AF65-F5344CB8AC3E}">
        <p14:creationId xmlns:p14="http://schemas.microsoft.com/office/powerpoint/2010/main" val="226709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PT" dirty="0"/>
          </a:p>
        </p:txBody>
      </p:sp>
    </p:spTree>
    <p:extLst>
      <p:ext uri="{BB962C8B-B14F-4D97-AF65-F5344CB8AC3E}">
        <p14:creationId xmlns:p14="http://schemas.microsoft.com/office/powerpoint/2010/main" val="281538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PT" dirty="0"/>
          </a:p>
        </p:txBody>
      </p:sp>
    </p:spTree>
    <p:extLst>
      <p:ext uri="{BB962C8B-B14F-4D97-AF65-F5344CB8AC3E}">
        <p14:creationId xmlns:p14="http://schemas.microsoft.com/office/powerpoint/2010/main" val="1682689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PT" dirty="0"/>
          </a:p>
        </p:txBody>
      </p:sp>
    </p:spTree>
    <p:extLst>
      <p:ext uri="{BB962C8B-B14F-4D97-AF65-F5344CB8AC3E}">
        <p14:creationId xmlns:p14="http://schemas.microsoft.com/office/powerpoint/2010/main" val="1369134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PT" dirty="0"/>
          </a:p>
        </p:txBody>
      </p:sp>
    </p:spTree>
    <p:extLst>
      <p:ext uri="{BB962C8B-B14F-4D97-AF65-F5344CB8AC3E}">
        <p14:creationId xmlns:p14="http://schemas.microsoft.com/office/powerpoint/2010/main" val="3693680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PT" dirty="0"/>
          </a:p>
        </p:txBody>
      </p:sp>
    </p:spTree>
    <p:extLst>
      <p:ext uri="{BB962C8B-B14F-4D97-AF65-F5344CB8AC3E}">
        <p14:creationId xmlns:p14="http://schemas.microsoft.com/office/powerpoint/2010/main" val="2635688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PT" dirty="0"/>
          </a:p>
        </p:txBody>
      </p:sp>
    </p:spTree>
    <p:extLst>
      <p:ext uri="{BB962C8B-B14F-4D97-AF65-F5344CB8AC3E}">
        <p14:creationId xmlns:p14="http://schemas.microsoft.com/office/powerpoint/2010/main" val="104114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PT" dirty="0"/>
          </a:p>
        </p:txBody>
      </p:sp>
    </p:spTree>
    <p:extLst>
      <p:ext uri="{BB962C8B-B14F-4D97-AF65-F5344CB8AC3E}">
        <p14:creationId xmlns:p14="http://schemas.microsoft.com/office/powerpoint/2010/main" val="1896285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PT" dirty="0"/>
          </a:p>
        </p:txBody>
      </p:sp>
    </p:spTree>
    <p:extLst>
      <p:ext uri="{BB962C8B-B14F-4D97-AF65-F5344CB8AC3E}">
        <p14:creationId xmlns:p14="http://schemas.microsoft.com/office/powerpoint/2010/main" val="109656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PT" dirty="0"/>
          </a:p>
        </p:txBody>
      </p:sp>
    </p:spTree>
    <p:extLst>
      <p:ext uri="{BB962C8B-B14F-4D97-AF65-F5344CB8AC3E}">
        <p14:creationId xmlns:p14="http://schemas.microsoft.com/office/powerpoint/2010/main" val="1420197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PT" dirty="0"/>
          </a:p>
        </p:txBody>
      </p:sp>
    </p:spTree>
    <p:extLst>
      <p:ext uri="{BB962C8B-B14F-4D97-AF65-F5344CB8AC3E}">
        <p14:creationId xmlns:p14="http://schemas.microsoft.com/office/powerpoint/2010/main" val="3497104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PT" dirty="0"/>
          </a:p>
        </p:txBody>
      </p:sp>
    </p:spTree>
    <p:extLst>
      <p:ext uri="{BB962C8B-B14F-4D97-AF65-F5344CB8AC3E}">
        <p14:creationId xmlns:p14="http://schemas.microsoft.com/office/powerpoint/2010/main" val="3090036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PT" dirty="0"/>
          </a:p>
        </p:txBody>
      </p:sp>
    </p:spTree>
    <p:extLst>
      <p:ext uri="{BB962C8B-B14F-4D97-AF65-F5344CB8AC3E}">
        <p14:creationId xmlns:p14="http://schemas.microsoft.com/office/powerpoint/2010/main" val="1676894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PT" dirty="0"/>
          </a:p>
        </p:txBody>
      </p:sp>
    </p:spTree>
    <p:extLst>
      <p:ext uri="{BB962C8B-B14F-4D97-AF65-F5344CB8AC3E}">
        <p14:creationId xmlns:p14="http://schemas.microsoft.com/office/powerpoint/2010/main" val="516208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lstStyle/>
          <a:p>
            <a:endParaRPr lang="pt-PT" dirty="0"/>
          </a:p>
        </p:txBody>
      </p:sp>
    </p:spTree>
    <p:extLst>
      <p:ext uri="{BB962C8B-B14F-4D97-AF65-F5344CB8AC3E}">
        <p14:creationId xmlns:p14="http://schemas.microsoft.com/office/powerpoint/2010/main" val="238210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A409B-1362-6245-8264-6D9B36F30F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_tradnl"/>
          </a:p>
        </p:txBody>
      </p:sp>
      <p:sp>
        <p:nvSpPr>
          <p:cNvPr id="3" name="Subtitle 2">
            <a:extLst>
              <a:ext uri="{FF2B5EF4-FFF2-40B4-BE49-F238E27FC236}">
                <a16:creationId xmlns:a16="http://schemas.microsoft.com/office/drawing/2014/main" id="{DEBFAB66-6932-0B40-B9D4-68AE497763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sp>
        <p:nvSpPr>
          <p:cNvPr id="4" name="Date Placeholder 3">
            <a:extLst>
              <a:ext uri="{FF2B5EF4-FFF2-40B4-BE49-F238E27FC236}">
                <a16:creationId xmlns:a16="http://schemas.microsoft.com/office/drawing/2014/main" id="{56A0B4CA-0F7F-B14D-BA92-674D6BF81A73}"/>
              </a:ext>
            </a:extLst>
          </p:cNvPr>
          <p:cNvSpPr>
            <a:spLocks noGrp="1"/>
          </p:cNvSpPr>
          <p:nvPr>
            <p:ph type="dt" sz="half" idx="10"/>
          </p:nvPr>
        </p:nvSpPr>
        <p:spPr/>
        <p:txBody>
          <a:bodyPr/>
          <a:lstStyle/>
          <a:p>
            <a:fld id="{569F65FF-8FB9-EC4F-89C1-578525494D68}" type="datetimeFigureOut">
              <a:rPr lang="es-ES_tradnl" smtClean="0"/>
              <a:t>16/10/25</a:t>
            </a:fld>
            <a:endParaRPr lang="es-ES_tradnl"/>
          </a:p>
        </p:txBody>
      </p:sp>
      <p:sp>
        <p:nvSpPr>
          <p:cNvPr id="5" name="Footer Placeholder 4">
            <a:extLst>
              <a:ext uri="{FF2B5EF4-FFF2-40B4-BE49-F238E27FC236}">
                <a16:creationId xmlns:a16="http://schemas.microsoft.com/office/drawing/2014/main" id="{91A811C5-9BE6-3B4F-83CF-DBC07B44C11E}"/>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5950B907-51ED-314C-BBEE-D9E30A77DCB4}"/>
              </a:ext>
            </a:extLst>
          </p:cNvPr>
          <p:cNvSpPr>
            <a:spLocks noGrp="1"/>
          </p:cNvSpPr>
          <p:nvPr>
            <p:ph type="sldNum" sz="quarter" idx="12"/>
          </p:nvPr>
        </p:nvSpPr>
        <p:spPr/>
        <p:txBody>
          <a:bodyPr/>
          <a:lstStyle/>
          <a:p>
            <a:fld id="{3290C15F-8693-F34A-A69C-50F4799207B7}" type="slidenum">
              <a:rPr lang="es-ES_tradnl" smtClean="0"/>
              <a:t>‹nº›</a:t>
            </a:fld>
            <a:endParaRPr lang="es-ES_tradnl"/>
          </a:p>
        </p:txBody>
      </p:sp>
    </p:spTree>
    <p:extLst>
      <p:ext uri="{BB962C8B-B14F-4D97-AF65-F5344CB8AC3E}">
        <p14:creationId xmlns:p14="http://schemas.microsoft.com/office/powerpoint/2010/main" val="335860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FB493-22BB-4943-AB0B-4A402FF04145}"/>
              </a:ext>
            </a:extLst>
          </p:cNvPr>
          <p:cNvSpPr>
            <a:spLocks noGrp="1"/>
          </p:cNvSpPr>
          <p:nvPr>
            <p:ph type="title"/>
          </p:nvPr>
        </p:nvSpPr>
        <p:spPr/>
        <p:txBody>
          <a:bodyPr/>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D67820CB-4819-0A48-B780-19A6E99C9A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EFA406BE-912A-BD40-8E1B-1F993BC9CC06}"/>
              </a:ext>
            </a:extLst>
          </p:cNvPr>
          <p:cNvSpPr>
            <a:spLocks noGrp="1"/>
          </p:cNvSpPr>
          <p:nvPr>
            <p:ph type="dt" sz="half" idx="10"/>
          </p:nvPr>
        </p:nvSpPr>
        <p:spPr/>
        <p:txBody>
          <a:bodyPr/>
          <a:lstStyle/>
          <a:p>
            <a:fld id="{569F65FF-8FB9-EC4F-89C1-578525494D68}" type="datetimeFigureOut">
              <a:rPr lang="es-ES_tradnl" smtClean="0"/>
              <a:t>16/10/25</a:t>
            </a:fld>
            <a:endParaRPr lang="es-ES_tradnl"/>
          </a:p>
        </p:txBody>
      </p:sp>
      <p:sp>
        <p:nvSpPr>
          <p:cNvPr id="5" name="Footer Placeholder 4">
            <a:extLst>
              <a:ext uri="{FF2B5EF4-FFF2-40B4-BE49-F238E27FC236}">
                <a16:creationId xmlns:a16="http://schemas.microsoft.com/office/drawing/2014/main" id="{FB3F07AB-9672-C14E-AB89-7FFF4ED1C39F}"/>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94EC59D2-2A43-5349-B59B-8F07C747491E}"/>
              </a:ext>
            </a:extLst>
          </p:cNvPr>
          <p:cNvSpPr>
            <a:spLocks noGrp="1"/>
          </p:cNvSpPr>
          <p:nvPr>
            <p:ph type="sldNum" sz="quarter" idx="12"/>
          </p:nvPr>
        </p:nvSpPr>
        <p:spPr/>
        <p:txBody>
          <a:bodyPr/>
          <a:lstStyle/>
          <a:p>
            <a:fld id="{3290C15F-8693-F34A-A69C-50F4799207B7}" type="slidenum">
              <a:rPr lang="es-ES_tradnl" smtClean="0"/>
              <a:t>‹nº›</a:t>
            </a:fld>
            <a:endParaRPr lang="es-ES_tradnl"/>
          </a:p>
        </p:txBody>
      </p:sp>
    </p:spTree>
    <p:extLst>
      <p:ext uri="{BB962C8B-B14F-4D97-AF65-F5344CB8AC3E}">
        <p14:creationId xmlns:p14="http://schemas.microsoft.com/office/powerpoint/2010/main" val="1805661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1E3B7F-AEA9-334A-B2CE-801EF2032D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C797A917-9A8A-3745-B0FB-7944D0E1011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3EEA1E3E-6025-8641-ADD3-74503DA77767}"/>
              </a:ext>
            </a:extLst>
          </p:cNvPr>
          <p:cNvSpPr>
            <a:spLocks noGrp="1"/>
          </p:cNvSpPr>
          <p:nvPr>
            <p:ph type="dt" sz="half" idx="10"/>
          </p:nvPr>
        </p:nvSpPr>
        <p:spPr/>
        <p:txBody>
          <a:bodyPr/>
          <a:lstStyle/>
          <a:p>
            <a:fld id="{569F65FF-8FB9-EC4F-89C1-578525494D68}" type="datetimeFigureOut">
              <a:rPr lang="es-ES_tradnl" smtClean="0"/>
              <a:t>16/10/25</a:t>
            </a:fld>
            <a:endParaRPr lang="es-ES_tradnl"/>
          </a:p>
        </p:txBody>
      </p:sp>
      <p:sp>
        <p:nvSpPr>
          <p:cNvPr id="5" name="Footer Placeholder 4">
            <a:extLst>
              <a:ext uri="{FF2B5EF4-FFF2-40B4-BE49-F238E27FC236}">
                <a16:creationId xmlns:a16="http://schemas.microsoft.com/office/drawing/2014/main" id="{BF734DD8-B7B4-3D47-9533-2F4A26ED54F2}"/>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74E3E526-5C42-A043-8CB9-CC920496C93F}"/>
              </a:ext>
            </a:extLst>
          </p:cNvPr>
          <p:cNvSpPr>
            <a:spLocks noGrp="1"/>
          </p:cNvSpPr>
          <p:nvPr>
            <p:ph type="sldNum" sz="quarter" idx="12"/>
          </p:nvPr>
        </p:nvSpPr>
        <p:spPr/>
        <p:txBody>
          <a:bodyPr/>
          <a:lstStyle/>
          <a:p>
            <a:fld id="{3290C15F-8693-F34A-A69C-50F4799207B7}" type="slidenum">
              <a:rPr lang="es-ES_tradnl" smtClean="0"/>
              <a:t>‹nº›</a:t>
            </a:fld>
            <a:endParaRPr lang="es-ES_tradnl"/>
          </a:p>
        </p:txBody>
      </p:sp>
    </p:spTree>
    <p:extLst>
      <p:ext uri="{BB962C8B-B14F-4D97-AF65-F5344CB8AC3E}">
        <p14:creationId xmlns:p14="http://schemas.microsoft.com/office/powerpoint/2010/main" val="290415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_wFooter">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69BCBEF6-2EB4-4274-91FD-7EAB1359F2B4}" type="slidenum">
              <a:rPr lang="en-US" altLang="en-US"/>
              <a:pPr/>
              <a:t>‹nº›</a:t>
            </a:fld>
            <a:endParaRPr lang="en-US" altLang="en-US"/>
          </a:p>
        </p:txBody>
      </p:sp>
    </p:spTree>
    <p:extLst>
      <p:ext uri="{BB962C8B-B14F-4D97-AF65-F5344CB8AC3E}">
        <p14:creationId xmlns:p14="http://schemas.microsoft.com/office/powerpoint/2010/main" val="913248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a:xfrm>
            <a:off x="1669143" y="6356351"/>
            <a:ext cx="4591147" cy="365125"/>
          </a:xfrm>
        </p:spPr>
        <p:txBody>
          <a:bodyPr/>
          <a:lstStyle>
            <a:lvl1pPr algn="l">
              <a:defRPr sz="800" b="1">
                <a:solidFill>
                  <a:schemeClr val="tx1">
                    <a:lumMod val="50000"/>
                    <a:lumOff val="50000"/>
                  </a:schemeClr>
                </a:solidFill>
                <a:latin typeface="Arial" pitchFamily="34" charset="0"/>
                <a:cs typeface="Arial" pitchFamily="34" charset="0"/>
              </a:defRPr>
            </a:lvl1pPr>
          </a:lstStyle>
          <a:p>
            <a:r>
              <a:rPr lang="en-US" dirty="0"/>
              <a:t>© INSTITUTE OF FOOD TECHNOLOGISTS | ALL RIGHTS RESERVED</a:t>
            </a:r>
          </a:p>
        </p:txBody>
      </p:sp>
      <p:sp>
        <p:nvSpPr>
          <p:cNvPr id="14" name="Slide Number Placeholder 5"/>
          <p:cNvSpPr>
            <a:spLocks noGrp="1"/>
          </p:cNvSpPr>
          <p:nvPr>
            <p:ph type="sldNum" sz="quarter" idx="12"/>
          </p:nvPr>
        </p:nvSpPr>
        <p:spPr>
          <a:xfrm>
            <a:off x="630992" y="6356351"/>
            <a:ext cx="897849" cy="365125"/>
          </a:xfrm>
        </p:spPr>
        <p:txBody>
          <a:bodyPr/>
          <a:lstStyle>
            <a:lvl1pPr algn="l">
              <a:defRPr sz="1200">
                <a:solidFill>
                  <a:schemeClr val="tx1">
                    <a:lumMod val="50000"/>
                    <a:lumOff val="50000"/>
                  </a:schemeClr>
                </a:solidFill>
                <a:latin typeface="Arial" pitchFamily="34" charset="0"/>
                <a:cs typeface="Arial" pitchFamily="34" charset="0"/>
              </a:defRPr>
            </a:lvl1pPr>
          </a:lstStyle>
          <a:p>
            <a:fld id="{033D5EBD-6B78-4E2D-9C66-E9FAF9308C89}" type="slidenum">
              <a:rPr lang="en-US" smtClean="0"/>
              <a:pPr/>
              <a:t>‹nº›</a:t>
            </a:fld>
            <a:endParaRPr lang="en-US" dirty="0"/>
          </a:p>
        </p:txBody>
      </p:sp>
      <p:sp>
        <p:nvSpPr>
          <p:cNvPr id="16" name="Title 1"/>
          <p:cNvSpPr>
            <a:spLocks noGrp="1"/>
          </p:cNvSpPr>
          <p:nvPr>
            <p:ph type="title" hasCustomPrompt="1"/>
          </p:nvPr>
        </p:nvSpPr>
        <p:spPr>
          <a:xfrm>
            <a:off x="609600" y="515268"/>
            <a:ext cx="10972800" cy="1143000"/>
          </a:xfrm>
        </p:spPr>
        <p:txBody>
          <a:bodyPr>
            <a:normAutofit/>
          </a:bodyPr>
          <a:lstStyle>
            <a:lvl1pPr algn="l">
              <a:lnSpc>
                <a:spcPts val="5867"/>
              </a:lnSpc>
              <a:defRPr sz="3733" b="1" spc="-173" baseline="0">
                <a:solidFill>
                  <a:schemeClr val="tx1"/>
                </a:solidFill>
                <a:latin typeface="Arial" pitchFamily="34" charset="0"/>
                <a:cs typeface="Arial" pitchFamily="34" charset="0"/>
              </a:defRPr>
            </a:lvl1pPr>
          </a:lstStyle>
          <a:p>
            <a:r>
              <a:rPr lang="en-US" dirty="0"/>
              <a:t>Slide Headline</a:t>
            </a:r>
          </a:p>
        </p:txBody>
      </p:sp>
      <p:sp>
        <p:nvSpPr>
          <p:cNvPr id="20" name="Content Placeholder 2"/>
          <p:cNvSpPr>
            <a:spLocks noGrp="1"/>
          </p:cNvSpPr>
          <p:nvPr>
            <p:ph idx="13"/>
          </p:nvPr>
        </p:nvSpPr>
        <p:spPr>
          <a:xfrm>
            <a:off x="6251643" y="1764633"/>
            <a:ext cx="5330757" cy="4363451"/>
          </a:xfrm>
        </p:spPr>
        <p:txBody>
          <a:bodyPr>
            <a:normAutofit/>
          </a:bodyPr>
          <a:lstStyle>
            <a:lvl1pPr marL="224361" indent="-224361">
              <a:spcBef>
                <a:spcPts val="0"/>
              </a:spcBef>
              <a:spcAft>
                <a:spcPts val="800"/>
              </a:spcAft>
              <a:buClr>
                <a:srgbClr val="5A85D7"/>
              </a:buClr>
              <a:buSzPct val="85000"/>
              <a:buFont typeface="Wingdings" pitchFamily="2" charset="2"/>
              <a:buChar char="§"/>
              <a:defRPr sz="2667" b="0" spc="0" baseline="0">
                <a:latin typeface="Arial" pitchFamily="34" charset="0"/>
                <a:cs typeface="Arial" pitchFamily="34" charset="0"/>
              </a:defRPr>
            </a:lvl1pPr>
            <a:lvl2pPr marL="459306" indent="-234945">
              <a:spcBef>
                <a:spcPts val="0"/>
              </a:spcBef>
              <a:spcAft>
                <a:spcPts val="667"/>
              </a:spcAft>
              <a:buClr>
                <a:schemeClr val="tx1">
                  <a:lumMod val="50000"/>
                  <a:lumOff val="50000"/>
                </a:schemeClr>
              </a:buClr>
              <a:buSzPct val="85000"/>
              <a:buFont typeface="Arial" pitchFamily="34" charset="0"/>
              <a:buChar char="•"/>
              <a:defRPr sz="2400" spc="0" baseline="0">
                <a:latin typeface="Arial" pitchFamily="34" charset="0"/>
                <a:cs typeface="Arial" pitchFamily="34" charset="0"/>
              </a:defRPr>
            </a:lvl2pPr>
            <a:lvl3pPr marL="683667" indent="-228594">
              <a:spcBef>
                <a:spcPts val="0"/>
              </a:spcBef>
              <a:spcAft>
                <a:spcPts val="400"/>
              </a:spcAft>
              <a:buClr>
                <a:schemeClr val="tx1">
                  <a:lumMod val="50000"/>
                  <a:lumOff val="50000"/>
                </a:schemeClr>
              </a:buClr>
              <a:buFont typeface="Arial" pitchFamily="34" charset="0"/>
              <a:buChar char="−"/>
              <a:defRPr sz="2133" spc="0" baseline="0">
                <a:latin typeface="Arial" pitchFamily="34" charset="0"/>
                <a:cs typeface="Arial" pitchFamily="34" charset="0"/>
              </a:defRPr>
            </a:lvl3pPr>
            <a:lvl4pPr marL="916494" indent="-224361">
              <a:spcBef>
                <a:spcPts val="0"/>
              </a:spcBef>
              <a:spcAft>
                <a:spcPts val="400"/>
              </a:spcAft>
              <a:buClr>
                <a:schemeClr val="tx1">
                  <a:lumMod val="50000"/>
                  <a:lumOff val="50000"/>
                </a:schemeClr>
              </a:buClr>
              <a:buFont typeface="Arial" pitchFamily="34" charset="0"/>
              <a:buChar char="•"/>
              <a:defRPr sz="1867" spc="0" baseline="0">
                <a:latin typeface="Arial" pitchFamily="34" charset="0"/>
                <a:cs typeface="Arial" pitchFamily="34" charset="0"/>
              </a:defRPr>
            </a:lvl4pPr>
            <a:lvl5pPr marL="1140855" indent="-226478">
              <a:spcBef>
                <a:spcPts val="0"/>
              </a:spcBef>
              <a:spcAft>
                <a:spcPts val="400"/>
              </a:spcAft>
              <a:buClr>
                <a:schemeClr val="tx1">
                  <a:lumMod val="50000"/>
                  <a:lumOff val="50000"/>
                </a:schemeClr>
              </a:buClr>
              <a:buFont typeface="Arial" pitchFamily="34" charset="0"/>
              <a:buChar char="−"/>
              <a:tabLst/>
              <a:defRPr sz="1867" spc="0" baseline="0">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4"/>
          </p:nvPr>
        </p:nvSpPr>
        <p:spPr>
          <a:xfrm>
            <a:off x="609601" y="1764634"/>
            <a:ext cx="5329767" cy="4363117"/>
          </a:xfrm>
        </p:spPr>
        <p:txBody>
          <a:bodyPr/>
          <a:lstStyle/>
          <a:p>
            <a:r>
              <a:rPr lang="en-US"/>
              <a:t>Click icon to add picture</a:t>
            </a:r>
          </a:p>
        </p:txBody>
      </p:sp>
      <p:pic>
        <p:nvPicPr>
          <p:cNvPr id="8" name="Picture 7">
            <a:extLst>
              <a:ext uri="{FF2B5EF4-FFF2-40B4-BE49-F238E27FC236}">
                <a16:creationId xmlns:a16="http://schemas.microsoft.com/office/drawing/2014/main" id="{5A6DCD10-0354-C342-A9E1-C608CC7431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49101" y="0"/>
            <a:ext cx="342900" cy="6858000"/>
          </a:xfrm>
          <a:prstGeom prst="rect">
            <a:avLst/>
          </a:prstGeom>
        </p:spPr>
      </p:pic>
    </p:spTree>
    <p:extLst>
      <p:ext uri="{BB962C8B-B14F-4D97-AF65-F5344CB8AC3E}">
        <p14:creationId xmlns:p14="http://schemas.microsoft.com/office/powerpoint/2010/main" val="729016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CEA7-93B8-7B46-8E13-79F4447CF8C9}"/>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3846586D-A461-8642-BBA4-2520298B915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FB2C8726-A299-DC4A-B837-F72ACE484911}"/>
              </a:ext>
            </a:extLst>
          </p:cNvPr>
          <p:cNvSpPr>
            <a:spLocks noGrp="1"/>
          </p:cNvSpPr>
          <p:nvPr>
            <p:ph type="dt" sz="half" idx="10"/>
          </p:nvPr>
        </p:nvSpPr>
        <p:spPr/>
        <p:txBody>
          <a:bodyPr/>
          <a:lstStyle/>
          <a:p>
            <a:fld id="{569F65FF-8FB9-EC4F-89C1-578525494D68}" type="datetimeFigureOut">
              <a:rPr lang="es-ES_tradnl" smtClean="0"/>
              <a:t>16/10/25</a:t>
            </a:fld>
            <a:endParaRPr lang="es-ES_tradnl"/>
          </a:p>
        </p:txBody>
      </p:sp>
      <p:sp>
        <p:nvSpPr>
          <p:cNvPr id="5" name="Footer Placeholder 4">
            <a:extLst>
              <a:ext uri="{FF2B5EF4-FFF2-40B4-BE49-F238E27FC236}">
                <a16:creationId xmlns:a16="http://schemas.microsoft.com/office/drawing/2014/main" id="{C42A8287-5F29-0E4E-BDCC-9583A6BCD8BD}"/>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67156260-2ADB-EB44-B70C-5D53AB8B64BB}"/>
              </a:ext>
            </a:extLst>
          </p:cNvPr>
          <p:cNvSpPr>
            <a:spLocks noGrp="1"/>
          </p:cNvSpPr>
          <p:nvPr>
            <p:ph type="sldNum" sz="quarter" idx="12"/>
          </p:nvPr>
        </p:nvSpPr>
        <p:spPr/>
        <p:txBody>
          <a:bodyPr/>
          <a:lstStyle/>
          <a:p>
            <a:fld id="{3290C15F-8693-F34A-A69C-50F4799207B7}" type="slidenum">
              <a:rPr lang="es-ES_tradnl" smtClean="0"/>
              <a:t>‹nº›</a:t>
            </a:fld>
            <a:endParaRPr lang="es-ES_tradnl"/>
          </a:p>
        </p:txBody>
      </p:sp>
    </p:spTree>
    <p:extLst>
      <p:ext uri="{BB962C8B-B14F-4D97-AF65-F5344CB8AC3E}">
        <p14:creationId xmlns:p14="http://schemas.microsoft.com/office/powerpoint/2010/main" val="1563108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8A1C3-D35F-9C47-B103-7CF136DBDE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1B552273-E4C7-5E45-B6FB-A0C47A9F6F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E488A9-FC41-5446-AA6F-9B2730C4DC97}"/>
              </a:ext>
            </a:extLst>
          </p:cNvPr>
          <p:cNvSpPr>
            <a:spLocks noGrp="1"/>
          </p:cNvSpPr>
          <p:nvPr>
            <p:ph type="dt" sz="half" idx="10"/>
          </p:nvPr>
        </p:nvSpPr>
        <p:spPr/>
        <p:txBody>
          <a:bodyPr/>
          <a:lstStyle/>
          <a:p>
            <a:fld id="{569F65FF-8FB9-EC4F-89C1-578525494D68}" type="datetimeFigureOut">
              <a:rPr lang="es-ES_tradnl" smtClean="0"/>
              <a:t>16/10/25</a:t>
            </a:fld>
            <a:endParaRPr lang="es-ES_tradnl"/>
          </a:p>
        </p:txBody>
      </p:sp>
      <p:sp>
        <p:nvSpPr>
          <p:cNvPr id="5" name="Footer Placeholder 4">
            <a:extLst>
              <a:ext uri="{FF2B5EF4-FFF2-40B4-BE49-F238E27FC236}">
                <a16:creationId xmlns:a16="http://schemas.microsoft.com/office/drawing/2014/main" id="{114A4030-56AD-DF45-99BE-5419938BC73F}"/>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9D45F8B1-1BA2-9642-8AE4-748631E8D635}"/>
              </a:ext>
            </a:extLst>
          </p:cNvPr>
          <p:cNvSpPr>
            <a:spLocks noGrp="1"/>
          </p:cNvSpPr>
          <p:nvPr>
            <p:ph type="sldNum" sz="quarter" idx="12"/>
          </p:nvPr>
        </p:nvSpPr>
        <p:spPr/>
        <p:txBody>
          <a:bodyPr/>
          <a:lstStyle/>
          <a:p>
            <a:fld id="{3290C15F-8693-F34A-A69C-50F4799207B7}" type="slidenum">
              <a:rPr lang="es-ES_tradnl" smtClean="0"/>
              <a:t>‹nº›</a:t>
            </a:fld>
            <a:endParaRPr lang="es-ES_tradnl"/>
          </a:p>
        </p:txBody>
      </p:sp>
    </p:spTree>
    <p:extLst>
      <p:ext uri="{BB962C8B-B14F-4D97-AF65-F5344CB8AC3E}">
        <p14:creationId xmlns:p14="http://schemas.microsoft.com/office/powerpoint/2010/main" val="1253794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0400F-873A-4F4B-904B-C0461FEF3A80}"/>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43C16C4B-EDB6-AE4B-9F12-F5AD921C0C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a:extLst>
              <a:ext uri="{FF2B5EF4-FFF2-40B4-BE49-F238E27FC236}">
                <a16:creationId xmlns:a16="http://schemas.microsoft.com/office/drawing/2014/main" id="{5192B20F-437C-EA45-8B96-07B8CE1B5F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a:extLst>
              <a:ext uri="{FF2B5EF4-FFF2-40B4-BE49-F238E27FC236}">
                <a16:creationId xmlns:a16="http://schemas.microsoft.com/office/drawing/2014/main" id="{3DF6D07A-43C3-B249-AA86-0B7D0C1E8618}"/>
              </a:ext>
            </a:extLst>
          </p:cNvPr>
          <p:cNvSpPr>
            <a:spLocks noGrp="1"/>
          </p:cNvSpPr>
          <p:nvPr>
            <p:ph type="dt" sz="half" idx="10"/>
          </p:nvPr>
        </p:nvSpPr>
        <p:spPr/>
        <p:txBody>
          <a:bodyPr/>
          <a:lstStyle/>
          <a:p>
            <a:fld id="{569F65FF-8FB9-EC4F-89C1-578525494D68}" type="datetimeFigureOut">
              <a:rPr lang="es-ES_tradnl" smtClean="0"/>
              <a:t>16/10/25</a:t>
            </a:fld>
            <a:endParaRPr lang="es-ES_tradnl"/>
          </a:p>
        </p:txBody>
      </p:sp>
      <p:sp>
        <p:nvSpPr>
          <p:cNvPr id="6" name="Footer Placeholder 5">
            <a:extLst>
              <a:ext uri="{FF2B5EF4-FFF2-40B4-BE49-F238E27FC236}">
                <a16:creationId xmlns:a16="http://schemas.microsoft.com/office/drawing/2014/main" id="{0703AC5A-027C-0043-83DF-EFEA4E62D4D4}"/>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8C4D2843-1DCF-2F4A-AB4F-A6FFB5106EE1}"/>
              </a:ext>
            </a:extLst>
          </p:cNvPr>
          <p:cNvSpPr>
            <a:spLocks noGrp="1"/>
          </p:cNvSpPr>
          <p:nvPr>
            <p:ph type="sldNum" sz="quarter" idx="12"/>
          </p:nvPr>
        </p:nvSpPr>
        <p:spPr/>
        <p:txBody>
          <a:bodyPr/>
          <a:lstStyle/>
          <a:p>
            <a:fld id="{3290C15F-8693-F34A-A69C-50F4799207B7}" type="slidenum">
              <a:rPr lang="es-ES_tradnl" smtClean="0"/>
              <a:t>‹nº›</a:t>
            </a:fld>
            <a:endParaRPr lang="es-ES_tradnl"/>
          </a:p>
        </p:txBody>
      </p:sp>
    </p:spTree>
    <p:extLst>
      <p:ext uri="{BB962C8B-B14F-4D97-AF65-F5344CB8AC3E}">
        <p14:creationId xmlns:p14="http://schemas.microsoft.com/office/powerpoint/2010/main" val="806820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34C61-901D-1742-B306-348A7FAD20E6}"/>
              </a:ext>
            </a:extLst>
          </p:cNvPr>
          <p:cNvSpPr>
            <a:spLocks noGrp="1"/>
          </p:cNvSpPr>
          <p:nvPr>
            <p:ph type="title"/>
          </p:nvPr>
        </p:nvSpPr>
        <p:spPr>
          <a:xfrm>
            <a:off x="839788" y="365125"/>
            <a:ext cx="10515600" cy="1325563"/>
          </a:xfrm>
        </p:spPr>
        <p:txBody>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8587B275-E5AC-F846-9EF3-B19913E945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F7C65F-FD0D-F84B-8EA6-28AE886C87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a:extLst>
              <a:ext uri="{FF2B5EF4-FFF2-40B4-BE49-F238E27FC236}">
                <a16:creationId xmlns:a16="http://schemas.microsoft.com/office/drawing/2014/main" id="{E695EE66-AFDD-4E4D-B84D-9DC18F259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ADB6D7-B9C5-6443-B01D-20D29F11988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a:extLst>
              <a:ext uri="{FF2B5EF4-FFF2-40B4-BE49-F238E27FC236}">
                <a16:creationId xmlns:a16="http://schemas.microsoft.com/office/drawing/2014/main" id="{62B92492-2209-7F47-B55E-B28E0E2E15DC}"/>
              </a:ext>
            </a:extLst>
          </p:cNvPr>
          <p:cNvSpPr>
            <a:spLocks noGrp="1"/>
          </p:cNvSpPr>
          <p:nvPr>
            <p:ph type="dt" sz="half" idx="10"/>
          </p:nvPr>
        </p:nvSpPr>
        <p:spPr/>
        <p:txBody>
          <a:bodyPr/>
          <a:lstStyle/>
          <a:p>
            <a:fld id="{569F65FF-8FB9-EC4F-89C1-578525494D68}" type="datetimeFigureOut">
              <a:rPr lang="es-ES_tradnl" smtClean="0"/>
              <a:t>16/10/25</a:t>
            </a:fld>
            <a:endParaRPr lang="es-ES_tradnl"/>
          </a:p>
        </p:txBody>
      </p:sp>
      <p:sp>
        <p:nvSpPr>
          <p:cNvPr id="8" name="Footer Placeholder 7">
            <a:extLst>
              <a:ext uri="{FF2B5EF4-FFF2-40B4-BE49-F238E27FC236}">
                <a16:creationId xmlns:a16="http://schemas.microsoft.com/office/drawing/2014/main" id="{66C14D8E-6BE5-1A4B-8688-D76AFBD597C4}"/>
              </a:ext>
            </a:extLst>
          </p:cNvPr>
          <p:cNvSpPr>
            <a:spLocks noGrp="1"/>
          </p:cNvSpPr>
          <p:nvPr>
            <p:ph type="ftr" sz="quarter" idx="11"/>
          </p:nvPr>
        </p:nvSpPr>
        <p:spPr/>
        <p:txBody>
          <a:bodyPr/>
          <a:lstStyle/>
          <a:p>
            <a:endParaRPr lang="es-ES_tradnl"/>
          </a:p>
        </p:txBody>
      </p:sp>
      <p:sp>
        <p:nvSpPr>
          <p:cNvPr id="9" name="Slide Number Placeholder 8">
            <a:extLst>
              <a:ext uri="{FF2B5EF4-FFF2-40B4-BE49-F238E27FC236}">
                <a16:creationId xmlns:a16="http://schemas.microsoft.com/office/drawing/2014/main" id="{0B705532-FAAF-B542-9D3B-5BCBB4818977}"/>
              </a:ext>
            </a:extLst>
          </p:cNvPr>
          <p:cNvSpPr>
            <a:spLocks noGrp="1"/>
          </p:cNvSpPr>
          <p:nvPr>
            <p:ph type="sldNum" sz="quarter" idx="12"/>
          </p:nvPr>
        </p:nvSpPr>
        <p:spPr/>
        <p:txBody>
          <a:bodyPr/>
          <a:lstStyle/>
          <a:p>
            <a:fld id="{3290C15F-8693-F34A-A69C-50F4799207B7}" type="slidenum">
              <a:rPr lang="es-ES_tradnl" smtClean="0"/>
              <a:t>‹nº›</a:t>
            </a:fld>
            <a:endParaRPr lang="es-ES_tradnl"/>
          </a:p>
        </p:txBody>
      </p:sp>
    </p:spTree>
    <p:extLst>
      <p:ext uri="{BB962C8B-B14F-4D97-AF65-F5344CB8AC3E}">
        <p14:creationId xmlns:p14="http://schemas.microsoft.com/office/powerpoint/2010/main" val="3346492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571A3-5C29-4647-B9AE-F806EFC24231}"/>
              </a:ext>
            </a:extLst>
          </p:cNvPr>
          <p:cNvSpPr>
            <a:spLocks noGrp="1"/>
          </p:cNvSpPr>
          <p:nvPr>
            <p:ph type="title"/>
          </p:nvPr>
        </p:nvSpPr>
        <p:spPr/>
        <p:txBody>
          <a:bodyPr/>
          <a:lstStyle/>
          <a:p>
            <a:r>
              <a:rPr lang="en-US"/>
              <a:t>Click to edit Master title style</a:t>
            </a:r>
            <a:endParaRPr lang="es-ES_tradnl"/>
          </a:p>
        </p:txBody>
      </p:sp>
      <p:sp>
        <p:nvSpPr>
          <p:cNvPr id="3" name="Date Placeholder 2">
            <a:extLst>
              <a:ext uri="{FF2B5EF4-FFF2-40B4-BE49-F238E27FC236}">
                <a16:creationId xmlns:a16="http://schemas.microsoft.com/office/drawing/2014/main" id="{DA773211-734C-6049-A68F-5831F23F7E50}"/>
              </a:ext>
            </a:extLst>
          </p:cNvPr>
          <p:cNvSpPr>
            <a:spLocks noGrp="1"/>
          </p:cNvSpPr>
          <p:nvPr>
            <p:ph type="dt" sz="half" idx="10"/>
          </p:nvPr>
        </p:nvSpPr>
        <p:spPr/>
        <p:txBody>
          <a:bodyPr/>
          <a:lstStyle/>
          <a:p>
            <a:fld id="{569F65FF-8FB9-EC4F-89C1-578525494D68}" type="datetimeFigureOut">
              <a:rPr lang="es-ES_tradnl" smtClean="0"/>
              <a:t>16/10/25</a:t>
            </a:fld>
            <a:endParaRPr lang="es-ES_tradnl"/>
          </a:p>
        </p:txBody>
      </p:sp>
      <p:sp>
        <p:nvSpPr>
          <p:cNvPr id="4" name="Footer Placeholder 3">
            <a:extLst>
              <a:ext uri="{FF2B5EF4-FFF2-40B4-BE49-F238E27FC236}">
                <a16:creationId xmlns:a16="http://schemas.microsoft.com/office/drawing/2014/main" id="{BB0151AA-604A-AD42-8D29-7D44E88B128B}"/>
              </a:ext>
            </a:extLst>
          </p:cNvPr>
          <p:cNvSpPr>
            <a:spLocks noGrp="1"/>
          </p:cNvSpPr>
          <p:nvPr>
            <p:ph type="ftr" sz="quarter" idx="11"/>
          </p:nvPr>
        </p:nvSpPr>
        <p:spPr/>
        <p:txBody>
          <a:bodyPr/>
          <a:lstStyle/>
          <a:p>
            <a:endParaRPr lang="es-ES_tradnl"/>
          </a:p>
        </p:txBody>
      </p:sp>
      <p:sp>
        <p:nvSpPr>
          <p:cNvPr id="5" name="Slide Number Placeholder 4">
            <a:extLst>
              <a:ext uri="{FF2B5EF4-FFF2-40B4-BE49-F238E27FC236}">
                <a16:creationId xmlns:a16="http://schemas.microsoft.com/office/drawing/2014/main" id="{D7B150DF-0A6D-854C-B6D2-9B2AF4291CAB}"/>
              </a:ext>
            </a:extLst>
          </p:cNvPr>
          <p:cNvSpPr>
            <a:spLocks noGrp="1"/>
          </p:cNvSpPr>
          <p:nvPr>
            <p:ph type="sldNum" sz="quarter" idx="12"/>
          </p:nvPr>
        </p:nvSpPr>
        <p:spPr/>
        <p:txBody>
          <a:bodyPr/>
          <a:lstStyle/>
          <a:p>
            <a:fld id="{3290C15F-8693-F34A-A69C-50F4799207B7}" type="slidenum">
              <a:rPr lang="es-ES_tradnl" smtClean="0"/>
              <a:t>‹nº›</a:t>
            </a:fld>
            <a:endParaRPr lang="es-ES_tradnl"/>
          </a:p>
        </p:txBody>
      </p:sp>
    </p:spTree>
    <p:extLst>
      <p:ext uri="{BB962C8B-B14F-4D97-AF65-F5344CB8AC3E}">
        <p14:creationId xmlns:p14="http://schemas.microsoft.com/office/powerpoint/2010/main" val="3501554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6A9362-32BE-7848-96CD-FA0324BAB7BE}"/>
              </a:ext>
            </a:extLst>
          </p:cNvPr>
          <p:cNvSpPr>
            <a:spLocks noGrp="1"/>
          </p:cNvSpPr>
          <p:nvPr>
            <p:ph type="dt" sz="half" idx="10"/>
          </p:nvPr>
        </p:nvSpPr>
        <p:spPr/>
        <p:txBody>
          <a:bodyPr/>
          <a:lstStyle/>
          <a:p>
            <a:fld id="{569F65FF-8FB9-EC4F-89C1-578525494D68}" type="datetimeFigureOut">
              <a:rPr lang="es-ES_tradnl" smtClean="0"/>
              <a:t>16/10/25</a:t>
            </a:fld>
            <a:endParaRPr lang="es-ES_tradnl"/>
          </a:p>
        </p:txBody>
      </p:sp>
      <p:sp>
        <p:nvSpPr>
          <p:cNvPr id="3" name="Footer Placeholder 2">
            <a:extLst>
              <a:ext uri="{FF2B5EF4-FFF2-40B4-BE49-F238E27FC236}">
                <a16:creationId xmlns:a16="http://schemas.microsoft.com/office/drawing/2014/main" id="{7C0632FA-08C4-7E4E-81A5-F341CD3D07BB}"/>
              </a:ext>
            </a:extLst>
          </p:cNvPr>
          <p:cNvSpPr>
            <a:spLocks noGrp="1"/>
          </p:cNvSpPr>
          <p:nvPr>
            <p:ph type="ftr" sz="quarter" idx="11"/>
          </p:nvPr>
        </p:nvSpPr>
        <p:spPr/>
        <p:txBody>
          <a:bodyPr/>
          <a:lstStyle/>
          <a:p>
            <a:endParaRPr lang="es-ES_tradnl"/>
          </a:p>
        </p:txBody>
      </p:sp>
      <p:sp>
        <p:nvSpPr>
          <p:cNvPr id="4" name="Slide Number Placeholder 3">
            <a:extLst>
              <a:ext uri="{FF2B5EF4-FFF2-40B4-BE49-F238E27FC236}">
                <a16:creationId xmlns:a16="http://schemas.microsoft.com/office/drawing/2014/main" id="{55AFE1E5-E323-3E48-A769-24C6141F9BEC}"/>
              </a:ext>
            </a:extLst>
          </p:cNvPr>
          <p:cNvSpPr>
            <a:spLocks noGrp="1"/>
          </p:cNvSpPr>
          <p:nvPr>
            <p:ph type="sldNum" sz="quarter" idx="12"/>
          </p:nvPr>
        </p:nvSpPr>
        <p:spPr/>
        <p:txBody>
          <a:bodyPr/>
          <a:lstStyle/>
          <a:p>
            <a:fld id="{3290C15F-8693-F34A-A69C-50F4799207B7}" type="slidenum">
              <a:rPr lang="es-ES_tradnl" smtClean="0"/>
              <a:t>‹nº›</a:t>
            </a:fld>
            <a:endParaRPr lang="es-ES_tradnl"/>
          </a:p>
        </p:txBody>
      </p:sp>
    </p:spTree>
    <p:extLst>
      <p:ext uri="{BB962C8B-B14F-4D97-AF65-F5344CB8AC3E}">
        <p14:creationId xmlns:p14="http://schemas.microsoft.com/office/powerpoint/2010/main" val="249519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5BAB-6410-2245-A953-D769D28B8C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97BDAB8B-7B8C-7345-9B75-C9518CC045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a:extLst>
              <a:ext uri="{FF2B5EF4-FFF2-40B4-BE49-F238E27FC236}">
                <a16:creationId xmlns:a16="http://schemas.microsoft.com/office/drawing/2014/main" id="{DBA4B438-1832-F441-A5F9-3E0ECC4DA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89A0F0-D613-714D-BA49-B433570C3A2A}"/>
              </a:ext>
            </a:extLst>
          </p:cNvPr>
          <p:cNvSpPr>
            <a:spLocks noGrp="1"/>
          </p:cNvSpPr>
          <p:nvPr>
            <p:ph type="dt" sz="half" idx="10"/>
          </p:nvPr>
        </p:nvSpPr>
        <p:spPr/>
        <p:txBody>
          <a:bodyPr/>
          <a:lstStyle/>
          <a:p>
            <a:fld id="{569F65FF-8FB9-EC4F-89C1-578525494D68}" type="datetimeFigureOut">
              <a:rPr lang="es-ES_tradnl" smtClean="0"/>
              <a:t>16/10/25</a:t>
            </a:fld>
            <a:endParaRPr lang="es-ES_tradnl"/>
          </a:p>
        </p:txBody>
      </p:sp>
      <p:sp>
        <p:nvSpPr>
          <p:cNvPr id="6" name="Footer Placeholder 5">
            <a:extLst>
              <a:ext uri="{FF2B5EF4-FFF2-40B4-BE49-F238E27FC236}">
                <a16:creationId xmlns:a16="http://schemas.microsoft.com/office/drawing/2014/main" id="{2E8BE208-1F9B-1C41-91D6-53D758A55E30}"/>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43018570-167A-B147-9CB0-703AC5A1C05A}"/>
              </a:ext>
            </a:extLst>
          </p:cNvPr>
          <p:cNvSpPr>
            <a:spLocks noGrp="1"/>
          </p:cNvSpPr>
          <p:nvPr>
            <p:ph type="sldNum" sz="quarter" idx="12"/>
          </p:nvPr>
        </p:nvSpPr>
        <p:spPr/>
        <p:txBody>
          <a:bodyPr/>
          <a:lstStyle/>
          <a:p>
            <a:fld id="{3290C15F-8693-F34A-A69C-50F4799207B7}" type="slidenum">
              <a:rPr lang="es-ES_tradnl" smtClean="0"/>
              <a:t>‹nº›</a:t>
            </a:fld>
            <a:endParaRPr lang="es-ES_tradnl"/>
          </a:p>
        </p:txBody>
      </p:sp>
    </p:spTree>
    <p:extLst>
      <p:ext uri="{BB962C8B-B14F-4D97-AF65-F5344CB8AC3E}">
        <p14:creationId xmlns:p14="http://schemas.microsoft.com/office/powerpoint/2010/main" val="314668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BA323-535E-8D43-A4A5-BB37A1D6AF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Picture Placeholder 2">
            <a:extLst>
              <a:ext uri="{FF2B5EF4-FFF2-40B4-BE49-F238E27FC236}">
                <a16:creationId xmlns:a16="http://schemas.microsoft.com/office/drawing/2014/main" id="{186F8BE2-E2C1-1248-996A-9BF666421A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a:extLst>
              <a:ext uri="{FF2B5EF4-FFF2-40B4-BE49-F238E27FC236}">
                <a16:creationId xmlns:a16="http://schemas.microsoft.com/office/drawing/2014/main" id="{C23D1878-E4ED-5C4C-BC29-3A3A66119B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6D5F44-D9BF-D940-8338-C95DA47B79CA}"/>
              </a:ext>
            </a:extLst>
          </p:cNvPr>
          <p:cNvSpPr>
            <a:spLocks noGrp="1"/>
          </p:cNvSpPr>
          <p:nvPr>
            <p:ph type="dt" sz="half" idx="10"/>
          </p:nvPr>
        </p:nvSpPr>
        <p:spPr/>
        <p:txBody>
          <a:bodyPr/>
          <a:lstStyle/>
          <a:p>
            <a:fld id="{569F65FF-8FB9-EC4F-89C1-578525494D68}" type="datetimeFigureOut">
              <a:rPr lang="es-ES_tradnl" smtClean="0"/>
              <a:t>16/10/25</a:t>
            </a:fld>
            <a:endParaRPr lang="es-ES_tradnl"/>
          </a:p>
        </p:txBody>
      </p:sp>
      <p:sp>
        <p:nvSpPr>
          <p:cNvPr id="6" name="Footer Placeholder 5">
            <a:extLst>
              <a:ext uri="{FF2B5EF4-FFF2-40B4-BE49-F238E27FC236}">
                <a16:creationId xmlns:a16="http://schemas.microsoft.com/office/drawing/2014/main" id="{F2813399-FB44-1F4C-B2CA-39A83B69F684}"/>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2E88470F-C2E7-CE4E-BBF7-31B625697D0E}"/>
              </a:ext>
            </a:extLst>
          </p:cNvPr>
          <p:cNvSpPr>
            <a:spLocks noGrp="1"/>
          </p:cNvSpPr>
          <p:nvPr>
            <p:ph type="sldNum" sz="quarter" idx="12"/>
          </p:nvPr>
        </p:nvSpPr>
        <p:spPr/>
        <p:txBody>
          <a:bodyPr/>
          <a:lstStyle/>
          <a:p>
            <a:fld id="{3290C15F-8693-F34A-A69C-50F4799207B7}" type="slidenum">
              <a:rPr lang="es-ES_tradnl" smtClean="0"/>
              <a:t>‹nº›</a:t>
            </a:fld>
            <a:endParaRPr lang="es-ES_tradnl"/>
          </a:p>
        </p:txBody>
      </p:sp>
    </p:spTree>
    <p:extLst>
      <p:ext uri="{BB962C8B-B14F-4D97-AF65-F5344CB8AC3E}">
        <p14:creationId xmlns:p14="http://schemas.microsoft.com/office/powerpoint/2010/main" val="2851172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BC43DF-8E28-9F4F-8A8B-E38260E5B0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98DD9A4D-62BB-A04A-9F8F-6A8FFF6269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69B31AF1-7553-644C-ABF9-BF960E9B48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F65FF-8FB9-EC4F-89C1-578525494D68}" type="datetimeFigureOut">
              <a:rPr lang="es-ES_tradnl" smtClean="0"/>
              <a:t>16/10/25</a:t>
            </a:fld>
            <a:endParaRPr lang="es-ES_tradnl"/>
          </a:p>
        </p:txBody>
      </p:sp>
      <p:sp>
        <p:nvSpPr>
          <p:cNvPr id="5" name="Footer Placeholder 4">
            <a:extLst>
              <a:ext uri="{FF2B5EF4-FFF2-40B4-BE49-F238E27FC236}">
                <a16:creationId xmlns:a16="http://schemas.microsoft.com/office/drawing/2014/main" id="{B9B995EC-47B9-2B4D-9F14-0E1BE959A8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a:extLst>
              <a:ext uri="{FF2B5EF4-FFF2-40B4-BE49-F238E27FC236}">
                <a16:creationId xmlns:a16="http://schemas.microsoft.com/office/drawing/2014/main" id="{FEA182D3-9BE3-E04E-A722-47BBDF37FB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90C15F-8693-F34A-A69C-50F4799207B7}" type="slidenum">
              <a:rPr lang="es-ES_tradnl" smtClean="0"/>
              <a:t>‹nº›</a:t>
            </a:fld>
            <a:endParaRPr lang="es-ES_tradnl"/>
          </a:p>
        </p:txBody>
      </p:sp>
    </p:spTree>
    <p:extLst>
      <p:ext uri="{BB962C8B-B14F-4D97-AF65-F5344CB8AC3E}">
        <p14:creationId xmlns:p14="http://schemas.microsoft.com/office/powerpoint/2010/main" val="2887555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gub.uy/ministerio-desarrollo-social/comunicacion/publicaciones/guia-alimentaria-para-la-poblacion-uruguay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doi.org/10.1038/s41598-023-40650-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24.png"/><Relationship Id="rId3" Type="http://schemas.openxmlformats.org/officeDocument/2006/relationships/image" Target="../media/image14.tiff"/><Relationship Id="rId7" Type="http://schemas.openxmlformats.org/officeDocument/2006/relationships/image" Target="../media/image18.tiff"/><Relationship Id="rId12"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7.tiff"/><Relationship Id="rId11" Type="http://schemas.openxmlformats.org/officeDocument/2006/relationships/image" Target="../media/image22.png"/><Relationship Id="rId5" Type="http://schemas.openxmlformats.org/officeDocument/2006/relationships/image" Target="../media/image16.tiff"/><Relationship Id="rId15" Type="http://schemas.openxmlformats.org/officeDocument/2006/relationships/image" Target="../media/image26.png"/><Relationship Id="rId10" Type="http://schemas.openxmlformats.org/officeDocument/2006/relationships/image" Target="../media/image21.tiff"/><Relationship Id="rId4" Type="http://schemas.openxmlformats.org/officeDocument/2006/relationships/image" Target="../media/image15.tiff"/><Relationship Id="rId9" Type="http://schemas.openxmlformats.org/officeDocument/2006/relationships/image" Target="../media/image20.tiff"/><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4.tiff"/><Relationship Id="rId7" Type="http://schemas.openxmlformats.org/officeDocument/2006/relationships/image" Target="../media/image19.tif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7.tiff"/><Relationship Id="rId11" Type="http://schemas.openxmlformats.org/officeDocument/2006/relationships/image" Target="../media/image29.png"/><Relationship Id="rId5" Type="http://schemas.openxmlformats.org/officeDocument/2006/relationships/image" Target="../media/image16.tiff"/><Relationship Id="rId10" Type="http://schemas.openxmlformats.org/officeDocument/2006/relationships/image" Target="../media/image28.png"/><Relationship Id="rId4" Type="http://schemas.openxmlformats.org/officeDocument/2006/relationships/image" Target="../media/image15.tiff"/><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14.tiff"/><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0.tiff"/><Relationship Id="rId10" Type="http://schemas.openxmlformats.org/officeDocument/2006/relationships/image" Target="../media/image26.png"/><Relationship Id="rId4" Type="http://schemas.openxmlformats.org/officeDocument/2006/relationships/image" Target="../media/image18.tiff"/><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tiff"/><Relationship Id="rId7" Type="http://schemas.openxmlformats.org/officeDocument/2006/relationships/image" Target="../media/image40.tiff"/><Relationship Id="rId2" Type="http://schemas.openxmlformats.org/officeDocument/2006/relationships/image" Target="../media/image35.tiff"/><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tiff"/><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1.tif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D4AB38-5871-ACF9-8AE9-8105AEA9C7AF}"/>
              </a:ext>
            </a:extLst>
          </p:cNvPr>
          <p:cNvCxnSpPr>
            <a:cxnSpLocks/>
          </p:cNvCxnSpPr>
          <p:nvPr/>
        </p:nvCxnSpPr>
        <p:spPr>
          <a:xfrm>
            <a:off x="150462" y="6140613"/>
            <a:ext cx="118910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C11A9C-8EB7-BEB5-10E5-8287532C747B}"/>
              </a:ext>
            </a:extLst>
          </p:cNvPr>
          <p:cNvSpPr txBox="1"/>
          <p:nvPr/>
        </p:nvSpPr>
        <p:spPr>
          <a:xfrm>
            <a:off x="1545505" y="6299975"/>
            <a:ext cx="8408636" cy="297454"/>
          </a:xfrm>
          <a:prstGeom prst="rect">
            <a:avLst/>
          </a:prstGeom>
          <a:noFill/>
        </p:spPr>
        <p:txBody>
          <a:bodyPr wrap="square" rtlCol="0">
            <a:spAutoFit/>
          </a:bodyPr>
          <a:lstStyle/>
          <a:p>
            <a:r>
              <a:rPr lang="en-US" sz="1333" b="1" dirty="0">
                <a:latin typeface="WEB Regular Bold" panose="02000503040000020003" pitchFamily="2" charset="77"/>
              </a:rPr>
              <a:t>From Lunchbox to Lab: </a:t>
            </a:r>
            <a:r>
              <a:rPr lang="en-US" sz="1333" dirty="0">
                <a:latin typeface="WEB Regular Regular" panose="02000503040000020003" pitchFamily="2" charset="77"/>
              </a:rPr>
              <a:t>The Science Behind Processed Foods</a:t>
            </a:r>
            <a:endParaRPr lang="en-US" sz="1333" dirty="0">
              <a:solidFill>
                <a:srgbClr val="D96C01"/>
              </a:solidFill>
              <a:latin typeface="WEB Regular Regular" panose="02000503040000020003" pitchFamily="2" charset="77"/>
            </a:endParaRPr>
          </a:p>
        </p:txBody>
      </p:sp>
      <p:pic>
        <p:nvPicPr>
          <p:cNvPr id="2" name="Imagem 1" descr="Uma imagem com Gráficos, logótipo, Tipo de letra, design gráfico&#10;&#10;Os conteúdos gerados por IA podem estar incorretos.">
            <a:extLst>
              <a:ext uri="{FF2B5EF4-FFF2-40B4-BE49-F238E27FC236}">
                <a16:creationId xmlns:a16="http://schemas.microsoft.com/office/drawing/2014/main" id="{D06717F9-C964-BE53-F939-A2D3C13F992A}"/>
              </a:ext>
            </a:extLst>
          </p:cNvPr>
          <p:cNvPicPr>
            <a:picLocks noChangeAspect="1"/>
          </p:cNvPicPr>
          <p:nvPr/>
        </p:nvPicPr>
        <p:blipFill>
          <a:blip r:embed="rId3"/>
          <a:stretch>
            <a:fillRect/>
          </a:stretch>
        </p:blipFill>
        <p:spPr>
          <a:xfrm>
            <a:off x="265076" y="6299975"/>
            <a:ext cx="1166129" cy="307776"/>
          </a:xfrm>
          <a:prstGeom prst="rect">
            <a:avLst/>
          </a:prstGeom>
        </p:spPr>
      </p:pic>
      <p:sp>
        <p:nvSpPr>
          <p:cNvPr id="6" name="Google Shape;162;p32">
            <a:extLst>
              <a:ext uri="{FF2B5EF4-FFF2-40B4-BE49-F238E27FC236}">
                <a16:creationId xmlns:a16="http://schemas.microsoft.com/office/drawing/2014/main" id="{48B49B4C-0231-DF4D-EE57-989B2041220A}"/>
              </a:ext>
            </a:extLst>
          </p:cNvPr>
          <p:cNvSpPr txBox="1">
            <a:spLocks/>
          </p:cNvSpPr>
          <p:nvPr/>
        </p:nvSpPr>
        <p:spPr>
          <a:xfrm flipH="1">
            <a:off x="9983322" y="6255689"/>
            <a:ext cx="2058217" cy="42877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pt-PT" sz="1333" dirty="0">
                <a:solidFill>
                  <a:srgbClr val="004998"/>
                </a:solidFill>
                <a:latin typeface="WEB Regular Regular" panose="02000503040000020003" pitchFamily="2" charset="77"/>
                <a:cs typeface="Poppins" pitchFamily="2" charset="77"/>
              </a:rPr>
              <a:t>16</a:t>
            </a:r>
            <a:r>
              <a:rPr lang="pt-PT" sz="1333" baseline="30000" dirty="0">
                <a:solidFill>
                  <a:srgbClr val="004998"/>
                </a:solidFill>
                <a:latin typeface="WEB Regular Regular" panose="02000503040000020003" pitchFamily="2" charset="77"/>
                <a:cs typeface="Poppins" pitchFamily="2" charset="77"/>
              </a:rPr>
              <a:t>th</a:t>
            </a:r>
            <a:r>
              <a:rPr lang="pt-PT" sz="1333" dirty="0">
                <a:solidFill>
                  <a:srgbClr val="004998"/>
                </a:solidFill>
                <a:latin typeface="WEB Regular Regular" panose="02000503040000020003" pitchFamily="2" charset="77"/>
                <a:cs typeface="Poppins" pitchFamily="2" charset="77"/>
              </a:rPr>
              <a:t> </a:t>
            </a:r>
            <a:r>
              <a:rPr lang="pt-PT" sz="1333" dirty="0" err="1">
                <a:solidFill>
                  <a:srgbClr val="004998"/>
                </a:solidFill>
                <a:latin typeface="WEB Regular Regular" panose="02000503040000020003" pitchFamily="2" charset="77"/>
                <a:cs typeface="Poppins" pitchFamily="2" charset="77"/>
              </a:rPr>
              <a:t>October</a:t>
            </a:r>
            <a:r>
              <a:rPr lang="pt-PT" sz="1333" dirty="0">
                <a:solidFill>
                  <a:srgbClr val="004998"/>
                </a:solidFill>
                <a:latin typeface="WEB Regular Regular" panose="02000503040000020003" pitchFamily="2" charset="77"/>
                <a:cs typeface="Poppins" pitchFamily="2" charset="77"/>
              </a:rPr>
              <a:t> 2025</a:t>
            </a:r>
          </a:p>
        </p:txBody>
      </p:sp>
      <p:sp>
        <p:nvSpPr>
          <p:cNvPr id="3" name="Rectángulo 2">
            <a:extLst>
              <a:ext uri="{FF2B5EF4-FFF2-40B4-BE49-F238E27FC236}">
                <a16:creationId xmlns:a16="http://schemas.microsoft.com/office/drawing/2014/main" id="{6BDD966A-376A-F447-A949-54F69323B925}"/>
              </a:ext>
            </a:extLst>
          </p:cNvPr>
          <p:cNvSpPr/>
          <p:nvPr/>
        </p:nvSpPr>
        <p:spPr>
          <a:xfrm>
            <a:off x="536123" y="2094908"/>
            <a:ext cx="11119754" cy="1560684"/>
          </a:xfrm>
          <a:prstGeom prst="rect">
            <a:avLst/>
          </a:prstGeom>
        </p:spPr>
        <p:txBody>
          <a:bodyPr wrap="square">
            <a:spAutoFit/>
          </a:bodyPr>
          <a:lstStyle/>
          <a:p>
            <a:pPr algn="ctr">
              <a:lnSpc>
                <a:spcPts val="2816"/>
              </a:lnSpc>
            </a:pPr>
            <a:r>
              <a:rPr lang="en-US" sz="3600" dirty="0">
                <a:solidFill>
                  <a:srgbClr val="03023E"/>
                </a:solidFill>
                <a:latin typeface="Calibri" panose="020F0502020204030204" pitchFamily="34" charset="0"/>
                <a:ea typeface="Barlow Bold"/>
                <a:cs typeface="Calibri" panose="020F0502020204030204" pitchFamily="34" charset="0"/>
                <a:sym typeface="Barlow Bold"/>
              </a:rPr>
              <a:t>Food Classification and Its Policy Implications in Latin America</a:t>
            </a:r>
          </a:p>
          <a:p>
            <a:pPr algn="ctr">
              <a:lnSpc>
                <a:spcPts val="2816"/>
              </a:lnSpc>
            </a:pPr>
            <a:endParaRPr lang="en-US" sz="3600" dirty="0">
              <a:solidFill>
                <a:srgbClr val="03023E"/>
              </a:solidFill>
              <a:latin typeface="Calibri" panose="020F0502020204030204" pitchFamily="34" charset="0"/>
              <a:ea typeface="Barlow Bold"/>
              <a:cs typeface="Calibri" panose="020F0502020204030204" pitchFamily="34" charset="0"/>
              <a:sym typeface="Barlow Bold"/>
            </a:endParaRPr>
          </a:p>
          <a:p>
            <a:pPr algn="ctr">
              <a:lnSpc>
                <a:spcPts val="2816"/>
              </a:lnSpc>
            </a:pPr>
            <a:r>
              <a:rPr lang="en-US" sz="3600" dirty="0">
                <a:solidFill>
                  <a:srgbClr val="03023E"/>
                </a:solidFill>
                <a:latin typeface="Calibri" panose="020F0502020204030204" pitchFamily="34" charset="0"/>
                <a:ea typeface="Barlow Bold"/>
                <a:cs typeface="Calibri" panose="020F0502020204030204" pitchFamily="34" charset="0"/>
                <a:sym typeface="Barlow Bold"/>
              </a:rPr>
              <a:t>Addressing the Scientific and Practical Ambiguities</a:t>
            </a:r>
          </a:p>
        </p:txBody>
      </p:sp>
      <p:sp>
        <p:nvSpPr>
          <p:cNvPr id="4" name="Rectángulo 3">
            <a:extLst>
              <a:ext uri="{FF2B5EF4-FFF2-40B4-BE49-F238E27FC236}">
                <a16:creationId xmlns:a16="http://schemas.microsoft.com/office/drawing/2014/main" id="{FF7453E3-4A98-5244-9EC6-BF5D5E036867}"/>
              </a:ext>
            </a:extLst>
          </p:cNvPr>
          <p:cNvSpPr/>
          <p:nvPr/>
        </p:nvSpPr>
        <p:spPr>
          <a:xfrm>
            <a:off x="2278342" y="4656693"/>
            <a:ext cx="7542784" cy="1042401"/>
          </a:xfrm>
          <a:prstGeom prst="rect">
            <a:avLst/>
          </a:prstGeom>
        </p:spPr>
        <p:txBody>
          <a:bodyPr wrap="square">
            <a:spAutoFit/>
          </a:bodyPr>
          <a:lstStyle/>
          <a:p>
            <a:pPr algn="ctr">
              <a:lnSpc>
                <a:spcPts val="2133"/>
              </a:lnSpc>
            </a:pPr>
            <a:r>
              <a:rPr lang="en-US" sz="2667" dirty="0">
                <a:solidFill>
                  <a:srgbClr val="03023E"/>
                </a:solidFill>
                <a:latin typeface="Calibri" panose="020F0502020204030204" pitchFamily="34" charset="0"/>
                <a:ea typeface="Barlow"/>
                <a:cs typeface="Calibri" panose="020F0502020204030204" pitchFamily="34" charset="0"/>
                <a:sym typeface="Barlow"/>
              </a:rPr>
              <a:t>Susana Socolovsky, Ph.D.</a:t>
            </a:r>
          </a:p>
          <a:p>
            <a:pPr algn="ctr">
              <a:lnSpc>
                <a:spcPts val="1707"/>
              </a:lnSpc>
            </a:pPr>
            <a:r>
              <a:rPr lang="en-US" sz="2000" dirty="0">
                <a:solidFill>
                  <a:srgbClr val="03023E"/>
                </a:solidFill>
                <a:latin typeface="Calibri" panose="020F0502020204030204" pitchFamily="34" charset="0"/>
                <a:ea typeface="Barlow"/>
                <a:cs typeface="Calibri" panose="020F0502020204030204" pitchFamily="34" charset="0"/>
                <a:sym typeface="Barlow"/>
              </a:rPr>
              <a:t>Past President of the Argentine Association of Food Technologists - President Elect of the Latin American and the Caribbean Association of Food Science and Technology</a:t>
            </a:r>
          </a:p>
        </p:txBody>
      </p:sp>
    </p:spTree>
    <p:extLst>
      <p:ext uri="{BB962C8B-B14F-4D97-AF65-F5344CB8AC3E}">
        <p14:creationId xmlns:p14="http://schemas.microsoft.com/office/powerpoint/2010/main" val="3627982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3C628B-6E93-8C4B-8F91-2E34629ABE30}"/>
              </a:ext>
            </a:extLst>
          </p:cNvPr>
          <p:cNvSpPr txBox="1"/>
          <p:nvPr/>
        </p:nvSpPr>
        <p:spPr>
          <a:xfrm>
            <a:off x="0" y="4914900"/>
            <a:ext cx="12192000" cy="1943100"/>
          </a:xfrm>
          <a:prstGeom prst="rect">
            <a:avLst/>
          </a:prstGeom>
          <a:solidFill>
            <a:srgbClr val="3D7973"/>
          </a:solidFill>
        </p:spPr>
        <p:txBody>
          <a:bodyPr wrap="square" rtlCol="0">
            <a:spAutoFit/>
          </a:bodyPr>
          <a:lstStyle/>
          <a:p>
            <a:endParaRPr lang="es-ES_tradnl" dirty="0"/>
          </a:p>
        </p:txBody>
      </p:sp>
      <p:sp>
        <p:nvSpPr>
          <p:cNvPr id="2" name="1 Título">
            <a:extLst>
              <a:ext uri="{FF2B5EF4-FFF2-40B4-BE49-F238E27FC236}">
                <a16:creationId xmlns:a16="http://schemas.microsoft.com/office/drawing/2014/main" id="{6CB59AF7-563F-CD4F-A80E-D5F715044451}"/>
              </a:ext>
            </a:extLst>
          </p:cNvPr>
          <p:cNvSpPr>
            <a:spLocks noGrp="1"/>
          </p:cNvSpPr>
          <p:nvPr>
            <p:ph type="title"/>
          </p:nvPr>
        </p:nvSpPr>
        <p:spPr>
          <a:xfrm>
            <a:off x="1096963" y="5075238"/>
            <a:ext cx="10113962" cy="822325"/>
          </a:xfrm>
        </p:spPr>
        <p:txBody>
          <a:bodyPr/>
          <a:lstStyle/>
          <a:p>
            <a:pPr algn="ctr">
              <a:defRPr/>
            </a:pPr>
            <a:r>
              <a:rPr lang="es-ES_tradnl" b="1" dirty="0" err="1">
                <a:solidFill>
                  <a:schemeClr val="bg1"/>
                </a:solidFill>
                <a:latin typeface="+mn-lt"/>
              </a:rPr>
              <a:t>Dietary</a:t>
            </a:r>
            <a:r>
              <a:rPr lang="es-ES_tradnl" b="1" dirty="0">
                <a:solidFill>
                  <a:schemeClr val="bg1"/>
                </a:solidFill>
                <a:latin typeface="+mn-lt"/>
              </a:rPr>
              <a:t> </a:t>
            </a:r>
            <a:r>
              <a:rPr lang="es-ES_tradnl" b="1" dirty="0" err="1">
                <a:solidFill>
                  <a:schemeClr val="bg1"/>
                </a:solidFill>
                <a:latin typeface="+mn-lt"/>
              </a:rPr>
              <a:t>Guidelines</a:t>
            </a:r>
            <a:r>
              <a:rPr lang="es-ES_tradnl" b="1" dirty="0">
                <a:solidFill>
                  <a:schemeClr val="bg1"/>
                </a:solidFill>
                <a:latin typeface="+mn-lt"/>
              </a:rPr>
              <a:t> </a:t>
            </a:r>
            <a:r>
              <a:rPr lang="es-ES_tradnl" b="1" dirty="0" err="1">
                <a:solidFill>
                  <a:schemeClr val="bg1"/>
                </a:solidFill>
                <a:latin typeface="+mn-lt"/>
              </a:rPr>
              <a:t>for</a:t>
            </a:r>
            <a:r>
              <a:rPr lang="es-ES_tradnl" b="1" dirty="0">
                <a:solidFill>
                  <a:schemeClr val="bg1"/>
                </a:solidFill>
                <a:latin typeface="+mn-lt"/>
              </a:rPr>
              <a:t> </a:t>
            </a:r>
            <a:r>
              <a:rPr lang="es-ES_tradnl" b="1" dirty="0" err="1">
                <a:solidFill>
                  <a:schemeClr val="bg1"/>
                </a:solidFill>
                <a:latin typeface="+mn-lt"/>
              </a:rPr>
              <a:t>the</a:t>
            </a:r>
            <a:r>
              <a:rPr lang="es-ES_tradnl" b="1" dirty="0">
                <a:solidFill>
                  <a:schemeClr val="bg1"/>
                </a:solidFill>
                <a:latin typeface="+mn-lt"/>
              </a:rPr>
              <a:t> </a:t>
            </a:r>
            <a:r>
              <a:rPr lang="es-ES_tradnl" b="1" dirty="0" err="1">
                <a:solidFill>
                  <a:schemeClr val="bg1"/>
                </a:solidFill>
                <a:latin typeface="+mn-lt"/>
              </a:rPr>
              <a:t>Uruguayan</a:t>
            </a:r>
            <a:r>
              <a:rPr lang="es-ES_tradnl" b="1" dirty="0">
                <a:solidFill>
                  <a:schemeClr val="bg1"/>
                </a:solidFill>
                <a:latin typeface="+mn-lt"/>
              </a:rPr>
              <a:t> </a:t>
            </a:r>
            <a:r>
              <a:rPr lang="es-ES_tradnl" b="1" dirty="0" err="1">
                <a:solidFill>
                  <a:schemeClr val="bg1"/>
                </a:solidFill>
                <a:latin typeface="+mn-lt"/>
              </a:rPr>
              <a:t>Population</a:t>
            </a:r>
            <a:r>
              <a:rPr lang="es-ES_tradnl" b="1" dirty="0">
                <a:solidFill>
                  <a:schemeClr val="bg1"/>
                </a:solidFill>
                <a:latin typeface="+mn-lt"/>
              </a:rPr>
              <a:t> </a:t>
            </a:r>
          </a:p>
        </p:txBody>
      </p:sp>
      <p:pic>
        <p:nvPicPr>
          <p:cNvPr id="81922" name="Picture 4">
            <a:extLst>
              <a:ext uri="{FF2B5EF4-FFF2-40B4-BE49-F238E27FC236}">
                <a16:creationId xmlns:a16="http://schemas.microsoft.com/office/drawing/2014/main" id="{E074F7A3-DC10-EE45-B809-1E7585D94309}"/>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1549" b="11549"/>
          <a:stretch>
            <a:fillRect/>
          </a:stretch>
        </p:blipFill>
        <p:spPr>
          <a:xfrm>
            <a:off x="0" y="0"/>
            <a:ext cx="12192000" cy="49149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Marcador de texto">
            <a:extLst>
              <a:ext uri="{FF2B5EF4-FFF2-40B4-BE49-F238E27FC236}">
                <a16:creationId xmlns:a16="http://schemas.microsoft.com/office/drawing/2014/main" id="{7D6B1D7D-1880-4D42-A8C3-5A80A7D44ADA}"/>
              </a:ext>
            </a:extLst>
          </p:cNvPr>
          <p:cNvSpPr>
            <a:spLocks noGrp="1"/>
          </p:cNvSpPr>
          <p:nvPr>
            <p:ph type="body" sz="half" idx="2"/>
          </p:nvPr>
        </p:nvSpPr>
        <p:spPr>
          <a:xfrm>
            <a:off x="1096963" y="5907088"/>
            <a:ext cx="10113962" cy="593725"/>
          </a:xfrm>
        </p:spPr>
        <p:txBody>
          <a:bodyPr>
            <a:normAutofit fontScale="32500" lnSpcReduction="20000"/>
          </a:bodyPr>
          <a:lstStyle/>
          <a:p>
            <a:pPr algn="ctr">
              <a:buFont typeface="Arial" charset="0"/>
              <a:buNone/>
              <a:defRPr/>
            </a:pPr>
            <a:endParaRPr lang="es-ES_tradnl" sz="2800" dirty="0"/>
          </a:p>
          <a:p>
            <a:pPr algn="ctr">
              <a:buFont typeface="Arial" charset="0"/>
              <a:buNone/>
              <a:defRPr/>
            </a:pPr>
            <a:r>
              <a:rPr lang="es-ES_tradnl" sz="6000" b="1" dirty="0" err="1">
                <a:solidFill>
                  <a:schemeClr val="bg1"/>
                </a:solidFill>
              </a:rPr>
              <a:t>December</a:t>
            </a:r>
            <a:r>
              <a:rPr lang="es-ES_tradnl" sz="6000" b="1" dirty="0">
                <a:solidFill>
                  <a:schemeClr val="bg1"/>
                </a:solidFill>
              </a:rPr>
              <a:t> 6, 2016</a:t>
            </a:r>
          </a:p>
        </p:txBody>
      </p:sp>
    </p:spTree>
    <p:extLst>
      <p:ext uri="{BB962C8B-B14F-4D97-AF65-F5344CB8AC3E}">
        <p14:creationId xmlns:p14="http://schemas.microsoft.com/office/powerpoint/2010/main" val="2426207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E86CB05D-A9D2-0848-87B5-614AB0A6D9A8}"/>
              </a:ext>
            </a:extLst>
          </p:cNvPr>
          <p:cNvSpPr>
            <a:spLocks noGrp="1"/>
          </p:cNvSpPr>
          <p:nvPr>
            <p:ph type="title"/>
          </p:nvPr>
        </p:nvSpPr>
        <p:spPr>
          <a:xfrm>
            <a:off x="4278086" y="217966"/>
            <a:ext cx="7717970" cy="700078"/>
          </a:xfrm>
        </p:spPr>
        <p:txBody>
          <a:bodyPr>
            <a:noAutofit/>
          </a:bodyPr>
          <a:lstStyle/>
          <a:p>
            <a:pPr algn="ctr">
              <a:defRPr/>
            </a:pPr>
            <a:r>
              <a:rPr lang="en-US" sz="2400" dirty="0"/>
              <a:t>number of food additives defines an “ultra-processed” food</a:t>
            </a:r>
            <a:endParaRPr lang="en-US" sz="2400" dirty="0">
              <a:latin typeface="+mn-lt"/>
            </a:endParaRPr>
          </a:p>
        </p:txBody>
      </p:sp>
      <p:sp>
        <p:nvSpPr>
          <p:cNvPr id="4" name="Text Placeholder 3">
            <a:extLst>
              <a:ext uri="{FF2B5EF4-FFF2-40B4-BE49-F238E27FC236}">
                <a16:creationId xmlns:a16="http://schemas.microsoft.com/office/drawing/2014/main" id="{0DA25A26-65AF-DC4D-870C-0B2A7039B47D}"/>
              </a:ext>
            </a:extLst>
          </p:cNvPr>
          <p:cNvSpPr>
            <a:spLocks noGrp="1"/>
          </p:cNvSpPr>
          <p:nvPr>
            <p:ph idx="1"/>
          </p:nvPr>
        </p:nvSpPr>
        <p:spPr>
          <a:xfrm>
            <a:off x="562155" y="6100769"/>
            <a:ext cx="10515600" cy="4351338"/>
          </a:xfrm>
        </p:spPr>
        <p:txBody>
          <a:bodyPr>
            <a:normAutofit/>
          </a:bodyPr>
          <a:lstStyle/>
          <a:p>
            <a:r>
              <a:rPr lang="en-US" sz="2000" dirty="0">
                <a:hlinkClick r:id="rId2"/>
              </a:rPr>
              <a:t>https://www.gub.uy/ministerio-desarrollo-social/comunicacion/publicaciones/guia-alimentaria-para-la-poblacion-uruguaya</a:t>
            </a:r>
            <a:endParaRPr lang="es-ES_tradnl" sz="2000" dirty="0"/>
          </a:p>
        </p:txBody>
      </p:sp>
      <p:pic>
        <p:nvPicPr>
          <p:cNvPr id="98307" name="Imagen 3">
            <a:extLst>
              <a:ext uri="{FF2B5EF4-FFF2-40B4-BE49-F238E27FC236}">
                <a16:creationId xmlns:a16="http://schemas.microsoft.com/office/drawing/2014/main" id="{A62B15AA-D9BF-C54B-85BF-B909CD7C3C40}"/>
              </a:ext>
            </a:extLst>
          </p:cNvPr>
          <p:cNvPicPr>
            <a:picLocks noChangeAspect="1"/>
          </p:cNvPicPr>
          <p:nvPr/>
        </p:nvPicPr>
        <p:blipFill rotWithShape="1">
          <a:blip r:embed="rId3">
            <a:extLst>
              <a:ext uri="{28A0092B-C50C-407E-A947-70E740481C1C}">
                <a14:useLocalDpi xmlns:a14="http://schemas.microsoft.com/office/drawing/2010/main" val="0"/>
              </a:ext>
            </a:extLst>
          </a:blip>
          <a:srcRect l="9895" t="16343" r="9026" b="7401"/>
          <a:stretch/>
        </p:blipFill>
        <p:spPr bwMode="auto">
          <a:xfrm>
            <a:off x="898072" y="826151"/>
            <a:ext cx="9424687" cy="527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echa abajo 2">
            <a:extLst>
              <a:ext uri="{FF2B5EF4-FFF2-40B4-BE49-F238E27FC236}">
                <a16:creationId xmlns:a16="http://schemas.microsoft.com/office/drawing/2014/main" id="{012EFFBC-07B2-2244-9491-BB696F4AE88A}"/>
              </a:ext>
            </a:extLst>
          </p:cNvPr>
          <p:cNvSpPr/>
          <p:nvPr/>
        </p:nvSpPr>
        <p:spPr>
          <a:xfrm>
            <a:off x="8275862" y="1009937"/>
            <a:ext cx="489857" cy="522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108818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D4AB38-5871-ACF9-8AE9-8105AEA9C7AF}"/>
              </a:ext>
            </a:extLst>
          </p:cNvPr>
          <p:cNvCxnSpPr>
            <a:cxnSpLocks/>
          </p:cNvCxnSpPr>
          <p:nvPr/>
        </p:nvCxnSpPr>
        <p:spPr>
          <a:xfrm>
            <a:off x="150462" y="6140613"/>
            <a:ext cx="118910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C11A9C-8EB7-BEB5-10E5-8287532C747B}"/>
              </a:ext>
            </a:extLst>
          </p:cNvPr>
          <p:cNvSpPr txBox="1"/>
          <p:nvPr/>
        </p:nvSpPr>
        <p:spPr>
          <a:xfrm>
            <a:off x="1545505" y="6299975"/>
            <a:ext cx="8408636" cy="297454"/>
          </a:xfrm>
          <a:prstGeom prst="rect">
            <a:avLst/>
          </a:prstGeom>
          <a:noFill/>
        </p:spPr>
        <p:txBody>
          <a:bodyPr wrap="square" rtlCol="0">
            <a:spAutoFit/>
          </a:bodyPr>
          <a:lstStyle/>
          <a:p>
            <a:r>
              <a:rPr lang="en-US" sz="1333" b="1" dirty="0">
                <a:latin typeface="WEB Regular Bold" panose="02000503040000020003" pitchFamily="2" charset="77"/>
              </a:rPr>
              <a:t>From Lunchbox to Lab: </a:t>
            </a:r>
            <a:r>
              <a:rPr lang="en-US" sz="1333" dirty="0">
                <a:latin typeface="WEB Regular Regular" panose="02000503040000020003" pitchFamily="2" charset="77"/>
              </a:rPr>
              <a:t>The Science Behind Processed Foods</a:t>
            </a:r>
            <a:endParaRPr lang="en-US" sz="1333" dirty="0">
              <a:solidFill>
                <a:srgbClr val="D96C01"/>
              </a:solidFill>
              <a:latin typeface="WEB Regular Regular" panose="02000503040000020003" pitchFamily="2" charset="77"/>
            </a:endParaRPr>
          </a:p>
        </p:txBody>
      </p:sp>
      <p:pic>
        <p:nvPicPr>
          <p:cNvPr id="2" name="Imagem 1" descr="Uma imagem com Gráficos, logótipo, Tipo de letra, design gráfico&#10;&#10;Os conteúdos gerados por IA podem estar incorretos.">
            <a:extLst>
              <a:ext uri="{FF2B5EF4-FFF2-40B4-BE49-F238E27FC236}">
                <a16:creationId xmlns:a16="http://schemas.microsoft.com/office/drawing/2014/main" id="{D06717F9-C964-BE53-F939-A2D3C13F992A}"/>
              </a:ext>
            </a:extLst>
          </p:cNvPr>
          <p:cNvPicPr>
            <a:picLocks noChangeAspect="1"/>
          </p:cNvPicPr>
          <p:nvPr/>
        </p:nvPicPr>
        <p:blipFill>
          <a:blip r:embed="rId3"/>
          <a:stretch>
            <a:fillRect/>
          </a:stretch>
        </p:blipFill>
        <p:spPr>
          <a:xfrm>
            <a:off x="265076" y="6299975"/>
            <a:ext cx="1166129" cy="307776"/>
          </a:xfrm>
          <a:prstGeom prst="rect">
            <a:avLst/>
          </a:prstGeom>
        </p:spPr>
      </p:pic>
      <p:sp>
        <p:nvSpPr>
          <p:cNvPr id="6" name="Google Shape;162;p32">
            <a:extLst>
              <a:ext uri="{FF2B5EF4-FFF2-40B4-BE49-F238E27FC236}">
                <a16:creationId xmlns:a16="http://schemas.microsoft.com/office/drawing/2014/main" id="{48B49B4C-0231-DF4D-EE57-989B2041220A}"/>
              </a:ext>
            </a:extLst>
          </p:cNvPr>
          <p:cNvSpPr txBox="1">
            <a:spLocks/>
          </p:cNvSpPr>
          <p:nvPr/>
        </p:nvSpPr>
        <p:spPr>
          <a:xfrm flipH="1">
            <a:off x="9983322" y="6255689"/>
            <a:ext cx="2058217" cy="42877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pt-PT" sz="1333" dirty="0">
                <a:solidFill>
                  <a:srgbClr val="004998"/>
                </a:solidFill>
                <a:latin typeface="WEB Regular Regular" panose="02000503040000020003" pitchFamily="2" charset="77"/>
                <a:cs typeface="Poppins" pitchFamily="2" charset="77"/>
              </a:rPr>
              <a:t>16</a:t>
            </a:r>
            <a:r>
              <a:rPr lang="pt-PT" sz="1333" baseline="30000" dirty="0">
                <a:solidFill>
                  <a:srgbClr val="004998"/>
                </a:solidFill>
                <a:latin typeface="WEB Regular Regular" panose="02000503040000020003" pitchFamily="2" charset="77"/>
                <a:cs typeface="Poppins" pitchFamily="2" charset="77"/>
              </a:rPr>
              <a:t>th</a:t>
            </a:r>
            <a:r>
              <a:rPr lang="pt-PT" sz="1333" dirty="0">
                <a:solidFill>
                  <a:srgbClr val="004998"/>
                </a:solidFill>
                <a:latin typeface="WEB Regular Regular" panose="02000503040000020003" pitchFamily="2" charset="77"/>
                <a:cs typeface="Poppins" pitchFamily="2" charset="77"/>
              </a:rPr>
              <a:t> </a:t>
            </a:r>
            <a:r>
              <a:rPr lang="pt-PT" sz="1333" dirty="0" err="1">
                <a:solidFill>
                  <a:srgbClr val="004998"/>
                </a:solidFill>
                <a:latin typeface="WEB Regular Regular" panose="02000503040000020003" pitchFamily="2" charset="77"/>
                <a:cs typeface="Poppins" pitchFamily="2" charset="77"/>
              </a:rPr>
              <a:t>October</a:t>
            </a:r>
            <a:r>
              <a:rPr lang="pt-PT" sz="1333" dirty="0">
                <a:solidFill>
                  <a:srgbClr val="004998"/>
                </a:solidFill>
                <a:latin typeface="WEB Regular Regular" panose="02000503040000020003" pitchFamily="2" charset="77"/>
                <a:cs typeface="Poppins" pitchFamily="2" charset="77"/>
              </a:rPr>
              <a:t> 2025</a:t>
            </a:r>
          </a:p>
        </p:txBody>
      </p:sp>
      <p:sp>
        <p:nvSpPr>
          <p:cNvPr id="7" name="Rectángulo 6">
            <a:extLst>
              <a:ext uri="{FF2B5EF4-FFF2-40B4-BE49-F238E27FC236}">
                <a16:creationId xmlns:a16="http://schemas.microsoft.com/office/drawing/2014/main" id="{A52400D1-C8B7-404B-A7B1-9F1EF45BFD6D}"/>
              </a:ext>
            </a:extLst>
          </p:cNvPr>
          <p:cNvSpPr/>
          <p:nvPr/>
        </p:nvSpPr>
        <p:spPr>
          <a:xfrm>
            <a:off x="604157" y="608495"/>
            <a:ext cx="11119757" cy="5678478"/>
          </a:xfrm>
          <a:prstGeom prst="rect">
            <a:avLst/>
          </a:prstGeom>
        </p:spPr>
        <p:txBody>
          <a:bodyPr wrap="square">
            <a:spAutoFit/>
          </a:bodyPr>
          <a:lstStyle/>
          <a:p>
            <a:r>
              <a:rPr lang="en-US" sz="2300" dirty="0">
                <a:solidFill>
                  <a:srgbClr val="000000"/>
                </a:solidFill>
                <a:latin typeface="Calibri" panose="020F0502020204030204" pitchFamily="34" charset="0"/>
              </a:rPr>
              <a:t>NUPENS has defined </a:t>
            </a:r>
            <a:r>
              <a:rPr lang="en-US" sz="2300" b="1" dirty="0">
                <a:solidFill>
                  <a:srgbClr val="0070C0"/>
                </a:solidFill>
                <a:latin typeface="Calibri" panose="020F0502020204030204" pitchFamily="34" charset="0"/>
              </a:rPr>
              <a:t>industrial ingredients</a:t>
            </a:r>
            <a:r>
              <a:rPr lang="en-US" sz="2300" dirty="0">
                <a:solidFill>
                  <a:srgbClr val="000000"/>
                </a:solidFill>
                <a:latin typeface="Calibri" panose="020F0502020204030204" pitchFamily="34" charset="0"/>
              </a:rPr>
              <a:t> and </a:t>
            </a:r>
            <a:r>
              <a:rPr lang="en-US" sz="2300" b="1" dirty="0">
                <a:solidFill>
                  <a:srgbClr val="0070C0"/>
                </a:solidFill>
                <a:latin typeface="Calibri" panose="020F0502020204030204" pitchFamily="34" charset="0"/>
              </a:rPr>
              <a:t>food additives </a:t>
            </a:r>
            <a:r>
              <a:rPr lang="en-US" sz="2300" dirty="0">
                <a:solidFill>
                  <a:srgbClr val="000000"/>
                </a:solidFill>
                <a:latin typeface="Calibri" panose="020F0502020204030204" pitchFamily="34" charset="0"/>
              </a:rPr>
              <a:t>as the “markers” of UPFs.</a:t>
            </a:r>
            <a:r>
              <a:rPr lang="en-US" sz="2300" baseline="30000" dirty="0">
                <a:solidFill>
                  <a:srgbClr val="000000"/>
                </a:solidFill>
                <a:latin typeface="Calibri" panose="020F0502020204030204" pitchFamily="34" charset="0"/>
              </a:rPr>
              <a:t>1</a:t>
            </a:r>
            <a:endParaRPr lang="en-US" sz="2300" dirty="0">
              <a:solidFill>
                <a:srgbClr val="000000"/>
              </a:solidFill>
              <a:latin typeface="Aptos"/>
            </a:endParaRPr>
          </a:p>
          <a:p>
            <a:r>
              <a:rPr lang="en-US" sz="2200" dirty="0">
                <a:solidFill>
                  <a:srgbClr val="000000"/>
                </a:solidFill>
                <a:latin typeface="Calibri" panose="020F0502020204030204" pitchFamily="34" charset="0"/>
              </a:rPr>
              <a:t> </a:t>
            </a:r>
            <a:endParaRPr lang="en-US" sz="2200" dirty="0">
              <a:solidFill>
                <a:srgbClr val="000000"/>
              </a:solidFill>
              <a:latin typeface="Aptos"/>
            </a:endParaRPr>
          </a:p>
          <a:p>
            <a:r>
              <a:rPr lang="en-US" sz="2200" dirty="0">
                <a:solidFill>
                  <a:srgbClr val="000000"/>
                </a:solidFill>
                <a:latin typeface="Calibri" panose="020F0502020204030204" pitchFamily="34" charset="0"/>
              </a:rPr>
              <a:t>“</a:t>
            </a:r>
            <a:r>
              <a:rPr lang="en-US" sz="2200" dirty="0">
                <a:solidFill>
                  <a:srgbClr val="212121"/>
                </a:solidFill>
                <a:latin typeface="Calibri" panose="020F0502020204030204" pitchFamily="34" charset="0"/>
              </a:rPr>
              <a:t>A practical way to identify an ultra-processed product is to check to see if its list of ingredients contains at least one item characteristic of the NOVA ultra-processed food group, which is to say, either </a:t>
            </a:r>
            <a:r>
              <a:rPr lang="en-US" sz="2200" b="1" dirty="0">
                <a:solidFill>
                  <a:srgbClr val="0070C0"/>
                </a:solidFill>
                <a:latin typeface="Calibri" panose="020F0502020204030204" pitchFamily="34" charset="0"/>
              </a:rPr>
              <a:t>food substances never or rarely used in kitchens </a:t>
            </a:r>
            <a:r>
              <a:rPr lang="en-US" sz="2200" dirty="0">
                <a:solidFill>
                  <a:srgbClr val="212121"/>
                </a:solidFill>
                <a:latin typeface="Calibri" panose="020F0502020204030204" pitchFamily="34" charset="0"/>
              </a:rPr>
              <a:t>(such as high-fructose corn syrup, hydrogenated or </a:t>
            </a:r>
            <a:r>
              <a:rPr lang="en-US" sz="2200" dirty="0" err="1">
                <a:solidFill>
                  <a:srgbClr val="212121"/>
                </a:solidFill>
                <a:latin typeface="Calibri" panose="020F0502020204030204" pitchFamily="34" charset="0"/>
              </a:rPr>
              <a:t>interesterified</a:t>
            </a:r>
            <a:r>
              <a:rPr lang="en-US" sz="2200" dirty="0">
                <a:solidFill>
                  <a:srgbClr val="212121"/>
                </a:solidFill>
                <a:latin typeface="Calibri" panose="020F0502020204030204" pitchFamily="34" charset="0"/>
              </a:rPr>
              <a:t> oils, and </a:t>
            </a:r>
            <a:r>
              <a:rPr lang="en-US" sz="2200" dirty="0" err="1">
                <a:solidFill>
                  <a:srgbClr val="212121"/>
                </a:solidFill>
                <a:latin typeface="Calibri" panose="020F0502020204030204" pitchFamily="34" charset="0"/>
              </a:rPr>
              <a:t>hydrolysed</a:t>
            </a:r>
            <a:r>
              <a:rPr lang="en-US" sz="2200" dirty="0">
                <a:solidFill>
                  <a:srgbClr val="212121"/>
                </a:solidFill>
                <a:latin typeface="Calibri" panose="020F0502020204030204" pitchFamily="34" charset="0"/>
              </a:rPr>
              <a:t> proteins), </a:t>
            </a:r>
            <a:r>
              <a:rPr lang="en-US" sz="2200" b="1" dirty="0">
                <a:solidFill>
                  <a:srgbClr val="0070C0"/>
                </a:solidFill>
                <a:latin typeface="Calibri" panose="020F0502020204030204" pitchFamily="34" charset="0"/>
              </a:rPr>
              <a:t>or classes of additives </a:t>
            </a:r>
            <a:r>
              <a:rPr lang="en-US" sz="2200" dirty="0">
                <a:solidFill>
                  <a:srgbClr val="212121"/>
                </a:solidFill>
                <a:latin typeface="Calibri" panose="020F0502020204030204" pitchFamily="34" charset="0"/>
              </a:rPr>
              <a:t>designed to make the final product palatable or more appealing (such as flavors, flavor enhancers, colors, emulsifiers, emulsifying salts, sweeteners, thickeners, and anti-foaming, bulking, carbonating, foaming, gelling and glazing agents).”</a:t>
            </a:r>
            <a:r>
              <a:rPr lang="en-US" sz="2200" baseline="30000" dirty="0">
                <a:solidFill>
                  <a:srgbClr val="212121"/>
                </a:solidFill>
                <a:latin typeface="Helvetica Neue" panose="02000503000000020004" pitchFamily="2" charset="0"/>
              </a:rPr>
              <a:t>2</a:t>
            </a:r>
            <a:endParaRPr lang="en-US" sz="2200" dirty="0">
              <a:solidFill>
                <a:srgbClr val="000000"/>
              </a:solidFill>
              <a:latin typeface="Aptos"/>
            </a:endParaRPr>
          </a:p>
          <a:p>
            <a:r>
              <a:rPr lang="en-US" sz="2200" dirty="0">
                <a:solidFill>
                  <a:srgbClr val="000000"/>
                </a:solidFill>
                <a:latin typeface="Calibri" panose="020F0502020204030204" pitchFamily="34" charset="0"/>
              </a:rPr>
              <a:t> </a:t>
            </a:r>
            <a:endParaRPr lang="en-US" sz="2200" dirty="0">
              <a:solidFill>
                <a:srgbClr val="000000"/>
              </a:solidFill>
              <a:latin typeface="Aptos"/>
            </a:endParaRPr>
          </a:p>
          <a:p>
            <a:r>
              <a:rPr lang="en-US" dirty="0">
                <a:solidFill>
                  <a:srgbClr val="000000"/>
                </a:solidFill>
              </a:rPr>
              <a:t>1.- Canella, D.S., Pereira </a:t>
            </a:r>
            <a:r>
              <a:rPr lang="en-US" dirty="0" err="1">
                <a:solidFill>
                  <a:srgbClr val="000000"/>
                </a:solidFill>
              </a:rPr>
              <a:t>Montera</a:t>
            </a:r>
            <a:r>
              <a:rPr lang="en-US" dirty="0">
                <a:solidFill>
                  <a:srgbClr val="000000"/>
                </a:solidFill>
              </a:rPr>
              <a:t>, </a:t>
            </a:r>
            <a:r>
              <a:rPr lang="en-US" dirty="0" err="1">
                <a:solidFill>
                  <a:srgbClr val="000000"/>
                </a:solidFill>
              </a:rPr>
              <a:t>V.d</a:t>
            </a:r>
            <a:r>
              <a:rPr lang="en-US" dirty="0">
                <a:solidFill>
                  <a:srgbClr val="000000"/>
                </a:solidFill>
              </a:rPr>
              <a:t>., Oliveira, N. </a:t>
            </a:r>
            <a:r>
              <a:rPr lang="en-US" i="1" dirty="0">
                <a:solidFill>
                  <a:srgbClr val="000000"/>
                </a:solidFill>
              </a:rPr>
              <a:t>et al.</a:t>
            </a:r>
            <a:r>
              <a:rPr lang="en-US" dirty="0">
                <a:solidFill>
                  <a:srgbClr val="000000"/>
                </a:solidFill>
              </a:rPr>
              <a:t> </a:t>
            </a:r>
            <a:r>
              <a:rPr lang="en-US" b="1" dirty="0">
                <a:solidFill>
                  <a:srgbClr val="000000"/>
                </a:solidFill>
              </a:rPr>
              <a:t>Food additives and PAHO’s nutrient profile model as contributors’ elements to the identification of ultra-processed food products</a:t>
            </a:r>
            <a:r>
              <a:rPr lang="en-US" dirty="0">
                <a:solidFill>
                  <a:srgbClr val="000000"/>
                </a:solidFill>
              </a:rPr>
              <a:t>. </a:t>
            </a:r>
            <a:r>
              <a:rPr lang="en-US" i="1" dirty="0">
                <a:solidFill>
                  <a:srgbClr val="000000"/>
                </a:solidFill>
              </a:rPr>
              <a:t>Sci Rep</a:t>
            </a:r>
            <a:r>
              <a:rPr lang="en-US" dirty="0">
                <a:solidFill>
                  <a:srgbClr val="000000"/>
                </a:solidFill>
              </a:rPr>
              <a:t> </a:t>
            </a:r>
            <a:r>
              <a:rPr lang="en-US" b="1" dirty="0">
                <a:solidFill>
                  <a:srgbClr val="000000"/>
                </a:solidFill>
              </a:rPr>
              <a:t>13</a:t>
            </a:r>
            <a:r>
              <a:rPr lang="en-US" dirty="0">
                <a:solidFill>
                  <a:srgbClr val="000000"/>
                </a:solidFill>
              </a:rPr>
              <a:t>, 13698 (2023). </a:t>
            </a:r>
            <a:r>
              <a:rPr lang="en-US" u="sng" dirty="0">
                <a:solidFill>
                  <a:srgbClr val="467886"/>
                </a:solidFill>
                <a:hlinkClick r:id="rId4"/>
              </a:rPr>
              <a:t>https://doi.org/10.1038/s41598-023-40650-3</a:t>
            </a:r>
            <a:endParaRPr lang="en-US" dirty="0">
              <a:solidFill>
                <a:srgbClr val="000000"/>
              </a:solidFill>
            </a:endParaRPr>
          </a:p>
          <a:p>
            <a:r>
              <a:rPr lang="en-US" sz="2200" dirty="0">
                <a:solidFill>
                  <a:srgbClr val="000000"/>
                </a:solidFill>
              </a:rPr>
              <a:t> </a:t>
            </a:r>
          </a:p>
          <a:p>
            <a:r>
              <a:rPr lang="en-US" dirty="0">
                <a:solidFill>
                  <a:srgbClr val="000000"/>
                </a:solidFill>
              </a:rPr>
              <a:t>2.-</a:t>
            </a:r>
            <a:r>
              <a:rPr lang="en-US" dirty="0">
                <a:solidFill>
                  <a:srgbClr val="212121"/>
                </a:solidFill>
              </a:rPr>
              <a:t> </a:t>
            </a:r>
            <a:r>
              <a:rPr lang="en-US" dirty="0">
                <a:solidFill>
                  <a:srgbClr val="000000"/>
                </a:solidFill>
              </a:rPr>
              <a:t>Monteiro CA, Cannon G, Levy RB, </a:t>
            </a:r>
            <a:r>
              <a:rPr lang="en-US" dirty="0" err="1">
                <a:solidFill>
                  <a:srgbClr val="000000"/>
                </a:solidFill>
              </a:rPr>
              <a:t>Moubarac</a:t>
            </a:r>
            <a:r>
              <a:rPr lang="en-US" dirty="0">
                <a:solidFill>
                  <a:srgbClr val="000000"/>
                </a:solidFill>
              </a:rPr>
              <a:t> JC, </a:t>
            </a:r>
            <a:r>
              <a:rPr lang="en-US" dirty="0" err="1">
                <a:solidFill>
                  <a:srgbClr val="000000"/>
                </a:solidFill>
              </a:rPr>
              <a:t>Louzada</a:t>
            </a:r>
            <a:r>
              <a:rPr lang="en-US" dirty="0">
                <a:solidFill>
                  <a:srgbClr val="000000"/>
                </a:solidFill>
              </a:rPr>
              <a:t> ML, </a:t>
            </a:r>
            <a:r>
              <a:rPr lang="en-US" dirty="0" err="1">
                <a:solidFill>
                  <a:srgbClr val="000000"/>
                </a:solidFill>
              </a:rPr>
              <a:t>Rauber</a:t>
            </a:r>
            <a:r>
              <a:rPr lang="en-US" dirty="0">
                <a:solidFill>
                  <a:srgbClr val="000000"/>
                </a:solidFill>
              </a:rPr>
              <a:t> F, </a:t>
            </a:r>
            <a:r>
              <a:rPr lang="en-US" dirty="0" err="1">
                <a:solidFill>
                  <a:srgbClr val="000000"/>
                </a:solidFill>
              </a:rPr>
              <a:t>Khandpur</a:t>
            </a:r>
            <a:r>
              <a:rPr lang="en-US" dirty="0">
                <a:solidFill>
                  <a:srgbClr val="000000"/>
                </a:solidFill>
              </a:rPr>
              <a:t> N, </a:t>
            </a:r>
            <a:r>
              <a:rPr lang="en-US" dirty="0" err="1">
                <a:solidFill>
                  <a:srgbClr val="000000"/>
                </a:solidFill>
              </a:rPr>
              <a:t>Cediel</a:t>
            </a:r>
            <a:r>
              <a:rPr lang="en-US" dirty="0">
                <a:solidFill>
                  <a:srgbClr val="000000"/>
                </a:solidFill>
              </a:rPr>
              <a:t> G, </a:t>
            </a:r>
            <a:r>
              <a:rPr lang="en-US" dirty="0" err="1">
                <a:solidFill>
                  <a:srgbClr val="000000"/>
                </a:solidFill>
              </a:rPr>
              <a:t>Neri</a:t>
            </a:r>
            <a:r>
              <a:rPr lang="en-US" dirty="0">
                <a:solidFill>
                  <a:srgbClr val="000000"/>
                </a:solidFill>
              </a:rPr>
              <a:t> D, Martinez-Steele E, </a:t>
            </a:r>
            <a:r>
              <a:rPr lang="en-US" dirty="0" err="1">
                <a:solidFill>
                  <a:srgbClr val="000000"/>
                </a:solidFill>
              </a:rPr>
              <a:t>Baraldi</a:t>
            </a:r>
            <a:r>
              <a:rPr lang="en-US" dirty="0">
                <a:solidFill>
                  <a:srgbClr val="000000"/>
                </a:solidFill>
              </a:rPr>
              <a:t> LG, Jaime PC. </a:t>
            </a:r>
            <a:r>
              <a:rPr lang="en-US" b="1" dirty="0">
                <a:solidFill>
                  <a:srgbClr val="000000"/>
                </a:solidFill>
              </a:rPr>
              <a:t>Ultra-processed foods: what they are and how to identify them</a:t>
            </a:r>
            <a:r>
              <a:rPr lang="en-US" dirty="0">
                <a:solidFill>
                  <a:srgbClr val="000000"/>
                </a:solidFill>
              </a:rPr>
              <a:t>. Public Health </a:t>
            </a:r>
            <a:r>
              <a:rPr lang="en-US" dirty="0" err="1">
                <a:solidFill>
                  <a:srgbClr val="000000"/>
                </a:solidFill>
              </a:rPr>
              <a:t>Nutr</a:t>
            </a:r>
            <a:r>
              <a:rPr lang="en-US" dirty="0">
                <a:solidFill>
                  <a:srgbClr val="000000"/>
                </a:solidFill>
              </a:rPr>
              <a:t>. 2019 Apr;22(5):936-941. </a:t>
            </a:r>
            <a:r>
              <a:rPr lang="en-US" dirty="0" err="1">
                <a:solidFill>
                  <a:srgbClr val="000000"/>
                </a:solidFill>
              </a:rPr>
              <a:t>doi</a:t>
            </a:r>
            <a:r>
              <a:rPr lang="en-US" dirty="0">
                <a:solidFill>
                  <a:srgbClr val="000000"/>
                </a:solidFill>
              </a:rPr>
              <a:t>: 10.1017/S1368980018003762. </a:t>
            </a:r>
            <a:endParaRPr lang="en-US" b="0" i="0" u="none" strike="noStrike" dirty="0">
              <a:solidFill>
                <a:srgbClr val="000000"/>
              </a:solidFill>
              <a:effectLst/>
            </a:endParaRPr>
          </a:p>
        </p:txBody>
      </p:sp>
    </p:spTree>
    <p:extLst>
      <p:ext uri="{BB962C8B-B14F-4D97-AF65-F5344CB8AC3E}">
        <p14:creationId xmlns:p14="http://schemas.microsoft.com/office/powerpoint/2010/main" val="1454402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D4AB38-5871-ACF9-8AE9-8105AEA9C7AF}"/>
              </a:ext>
            </a:extLst>
          </p:cNvPr>
          <p:cNvCxnSpPr>
            <a:cxnSpLocks/>
          </p:cNvCxnSpPr>
          <p:nvPr/>
        </p:nvCxnSpPr>
        <p:spPr>
          <a:xfrm>
            <a:off x="150462" y="6140613"/>
            <a:ext cx="118910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C11A9C-8EB7-BEB5-10E5-8287532C747B}"/>
              </a:ext>
            </a:extLst>
          </p:cNvPr>
          <p:cNvSpPr txBox="1"/>
          <p:nvPr/>
        </p:nvSpPr>
        <p:spPr>
          <a:xfrm>
            <a:off x="1545505" y="6299975"/>
            <a:ext cx="8408636" cy="297454"/>
          </a:xfrm>
          <a:prstGeom prst="rect">
            <a:avLst/>
          </a:prstGeom>
          <a:noFill/>
        </p:spPr>
        <p:txBody>
          <a:bodyPr wrap="square" rtlCol="0">
            <a:spAutoFit/>
          </a:bodyPr>
          <a:lstStyle/>
          <a:p>
            <a:r>
              <a:rPr lang="en-US" sz="1333" b="1" dirty="0">
                <a:latin typeface="WEB Regular Bold" panose="02000503040000020003" pitchFamily="2" charset="77"/>
              </a:rPr>
              <a:t>From Lunchbox to Lab: </a:t>
            </a:r>
            <a:r>
              <a:rPr lang="en-US" sz="1333" dirty="0">
                <a:latin typeface="WEB Regular Regular" panose="02000503040000020003" pitchFamily="2" charset="77"/>
              </a:rPr>
              <a:t>The Science Behind Processed Foods</a:t>
            </a:r>
            <a:endParaRPr lang="en-US" sz="1333" dirty="0">
              <a:solidFill>
                <a:srgbClr val="D96C01"/>
              </a:solidFill>
              <a:latin typeface="WEB Regular Regular" panose="02000503040000020003" pitchFamily="2" charset="77"/>
            </a:endParaRPr>
          </a:p>
        </p:txBody>
      </p:sp>
      <p:pic>
        <p:nvPicPr>
          <p:cNvPr id="2" name="Imagem 1" descr="Uma imagem com Gráficos, logótipo, Tipo de letra, design gráfico&#10;&#10;Os conteúdos gerados por IA podem estar incorretos.">
            <a:extLst>
              <a:ext uri="{FF2B5EF4-FFF2-40B4-BE49-F238E27FC236}">
                <a16:creationId xmlns:a16="http://schemas.microsoft.com/office/drawing/2014/main" id="{D06717F9-C964-BE53-F939-A2D3C13F992A}"/>
              </a:ext>
            </a:extLst>
          </p:cNvPr>
          <p:cNvPicPr>
            <a:picLocks noChangeAspect="1"/>
          </p:cNvPicPr>
          <p:nvPr/>
        </p:nvPicPr>
        <p:blipFill>
          <a:blip r:embed="rId3"/>
          <a:stretch>
            <a:fillRect/>
          </a:stretch>
        </p:blipFill>
        <p:spPr>
          <a:xfrm>
            <a:off x="265076" y="6299975"/>
            <a:ext cx="1166129" cy="307776"/>
          </a:xfrm>
          <a:prstGeom prst="rect">
            <a:avLst/>
          </a:prstGeom>
        </p:spPr>
      </p:pic>
      <p:sp>
        <p:nvSpPr>
          <p:cNvPr id="6" name="Google Shape;162;p32">
            <a:extLst>
              <a:ext uri="{FF2B5EF4-FFF2-40B4-BE49-F238E27FC236}">
                <a16:creationId xmlns:a16="http://schemas.microsoft.com/office/drawing/2014/main" id="{48B49B4C-0231-DF4D-EE57-989B2041220A}"/>
              </a:ext>
            </a:extLst>
          </p:cNvPr>
          <p:cNvSpPr txBox="1">
            <a:spLocks/>
          </p:cNvSpPr>
          <p:nvPr/>
        </p:nvSpPr>
        <p:spPr>
          <a:xfrm flipH="1">
            <a:off x="9983322" y="6255689"/>
            <a:ext cx="2058217" cy="42877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pt-PT" sz="1333" dirty="0">
                <a:solidFill>
                  <a:srgbClr val="004998"/>
                </a:solidFill>
                <a:latin typeface="WEB Regular Regular" panose="02000503040000020003" pitchFamily="2" charset="77"/>
                <a:cs typeface="Poppins" pitchFamily="2" charset="77"/>
              </a:rPr>
              <a:t>16</a:t>
            </a:r>
            <a:r>
              <a:rPr lang="pt-PT" sz="1333" baseline="30000" dirty="0">
                <a:solidFill>
                  <a:srgbClr val="004998"/>
                </a:solidFill>
                <a:latin typeface="WEB Regular Regular" panose="02000503040000020003" pitchFamily="2" charset="77"/>
                <a:cs typeface="Poppins" pitchFamily="2" charset="77"/>
              </a:rPr>
              <a:t>th</a:t>
            </a:r>
            <a:r>
              <a:rPr lang="pt-PT" sz="1333" dirty="0">
                <a:solidFill>
                  <a:srgbClr val="004998"/>
                </a:solidFill>
                <a:latin typeface="WEB Regular Regular" panose="02000503040000020003" pitchFamily="2" charset="77"/>
                <a:cs typeface="Poppins" pitchFamily="2" charset="77"/>
              </a:rPr>
              <a:t> </a:t>
            </a:r>
            <a:r>
              <a:rPr lang="pt-PT" sz="1333" dirty="0" err="1">
                <a:solidFill>
                  <a:srgbClr val="004998"/>
                </a:solidFill>
                <a:latin typeface="WEB Regular Regular" panose="02000503040000020003" pitchFamily="2" charset="77"/>
                <a:cs typeface="Poppins" pitchFamily="2" charset="77"/>
              </a:rPr>
              <a:t>October</a:t>
            </a:r>
            <a:r>
              <a:rPr lang="pt-PT" sz="1333" dirty="0">
                <a:solidFill>
                  <a:srgbClr val="004998"/>
                </a:solidFill>
                <a:latin typeface="WEB Regular Regular" panose="02000503040000020003" pitchFamily="2" charset="77"/>
                <a:cs typeface="Poppins" pitchFamily="2" charset="77"/>
              </a:rPr>
              <a:t> 2025</a:t>
            </a:r>
          </a:p>
        </p:txBody>
      </p:sp>
      <p:pic>
        <p:nvPicPr>
          <p:cNvPr id="7" name="Imagen 6">
            <a:extLst>
              <a:ext uri="{FF2B5EF4-FFF2-40B4-BE49-F238E27FC236}">
                <a16:creationId xmlns:a16="http://schemas.microsoft.com/office/drawing/2014/main" id="{F2048734-9BBA-9E46-B965-3CB2D41182DA}"/>
              </a:ext>
            </a:extLst>
          </p:cNvPr>
          <p:cNvPicPr>
            <a:picLocks noChangeAspect="1"/>
          </p:cNvPicPr>
          <p:nvPr/>
        </p:nvPicPr>
        <p:blipFill>
          <a:blip r:embed="rId4"/>
          <a:stretch>
            <a:fillRect/>
          </a:stretch>
        </p:blipFill>
        <p:spPr>
          <a:xfrm>
            <a:off x="4418692" y="146957"/>
            <a:ext cx="2870200" cy="1435100"/>
          </a:xfrm>
          <a:prstGeom prst="rect">
            <a:avLst/>
          </a:prstGeom>
        </p:spPr>
      </p:pic>
      <p:sp>
        <p:nvSpPr>
          <p:cNvPr id="8" name="Rectángulo 7">
            <a:extLst>
              <a:ext uri="{FF2B5EF4-FFF2-40B4-BE49-F238E27FC236}">
                <a16:creationId xmlns:a16="http://schemas.microsoft.com/office/drawing/2014/main" id="{90ED65FE-F54C-3D4F-813F-BCB1A21EACC8}"/>
              </a:ext>
            </a:extLst>
          </p:cNvPr>
          <p:cNvSpPr/>
          <p:nvPr/>
        </p:nvSpPr>
        <p:spPr>
          <a:xfrm>
            <a:off x="489856" y="3386104"/>
            <a:ext cx="11031765" cy="2800767"/>
          </a:xfrm>
          <a:prstGeom prst="rect">
            <a:avLst/>
          </a:prstGeom>
        </p:spPr>
        <p:txBody>
          <a:bodyPr wrap="square">
            <a:spAutoFit/>
          </a:bodyPr>
          <a:lstStyle/>
          <a:p>
            <a:r>
              <a:rPr lang="es-AR" sz="2200" b="1" i="1" dirty="0">
                <a:solidFill>
                  <a:srgbClr val="000000"/>
                </a:solidFill>
              </a:rPr>
              <a:t>Food additive</a:t>
            </a:r>
            <a:r>
              <a:rPr lang="es-AR" sz="2200" dirty="0">
                <a:solidFill>
                  <a:srgbClr val="000000"/>
                </a:solidFill>
              </a:rPr>
              <a:t> means any substance not normally consumed as a food by itself and not normally used as a typical ingredient of the food, whether or not it has nutritive value, the intentional addition of which to food for a technological (including organoleptic) purpose in the manufacture, processing, preparation, treatment, packing, packaging, transport or holding of such food results, or may be reasonably expected to result, (directly or indirectly) in it or its by-products becoming a component of or otherwise affecting the characteristics of such foods. The term does not include “contaminants” or substances added to food for maintaining or improving nutritional qualities.</a:t>
            </a:r>
            <a:endParaRPr lang="es-ES_tradnl" sz="2200" dirty="0"/>
          </a:p>
        </p:txBody>
      </p:sp>
      <p:sp>
        <p:nvSpPr>
          <p:cNvPr id="9" name="Rectángulo 8">
            <a:extLst>
              <a:ext uri="{FF2B5EF4-FFF2-40B4-BE49-F238E27FC236}">
                <a16:creationId xmlns:a16="http://schemas.microsoft.com/office/drawing/2014/main" id="{145EE173-BF1E-A048-BBBA-9D19CB65CB03}"/>
              </a:ext>
            </a:extLst>
          </p:cNvPr>
          <p:cNvSpPr/>
          <p:nvPr/>
        </p:nvSpPr>
        <p:spPr>
          <a:xfrm>
            <a:off x="489856" y="1703334"/>
            <a:ext cx="11217729" cy="1446550"/>
          </a:xfrm>
          <a:prstGeom prst="rect">
            <a:avLst/>
          </a:prstGeom>
        </p:spPr>
        <p:txBody>
          <a:bodyPr wrap="square">
            <a:spAutoFit/>
          </a:bodyPr>
          <a:lstStyle/>
          <a:p>
            <a:r>
              <a:rPr lang="es-AR" sz="2200" b="1" i="1" dirty="0"/>
              <a:t>Food</a:t>
            </a:r>
            <a:r>
              <a:rPr lang="es-AR" sz="2200" dirty="0"/>
              <a:t> means any substance, whether processed, semi-processed or raw, which is intended for human consumption, and includes drink, chewing gum and any substance which has been used in the manufacture, preparation or treatment of “food” but does not include cosmetics or tobacco or substances used only as drugs.</a:t>
            </a:r>
            <a:endParaRPr lang="es-ES_tradnl" sz="2200" dirty="0"/>
          </a:p>
        </p:txBody>
      </p:sp>
    </p:spTree>
    <p:extLst>
      <p:ext uri="{BB962C8B-B14F-4D97-AF65-F5344CB8AC3E}">
        <p14:creationId xmlns:p14="http://schemas.microsoft.com/office/powerpoint/2010/main" val="1844876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D41C4B-F46B-E447-95AA-ABD3FBB6EBA8}"/>
              </a:ext>
            </a:extLst>
          </p:cNvPr>
          <p:cNvPicPr>
            <a:picLocks noChangeAspect="1"/>
          </p:cNvPicPr>
          <p:nvPr/>
        </p:nvPicPr>
        <p:blipFill>
          <a:blip r:embed="rId3"/>
          <a:stretch>
            <a:fillRect/>
          </a:stretch>
        </p:blipFill>
        <p:spPr>
          <a:xfrm>
            <a:off x="1447585" y="920722"/>
            <a:ext cx="6172775" cy="5808740"/>
          </a:xfrm>
          <a:prstGeom prst="rect">
            <a:avLst/>
          </a:prstGeom>
        </p:spPr>
      </p:pic>
      <p:pic>
        <p:nvPicPr>
          <p:cNvPr id="3" name="Picture 2">
            <a:extLst>
              <a:ext uri="{FF2B5EF4-FFF2-40B4-BE49-F238E27FC236}">
                <a16:creationId xmlns:a16="http://schemas.microsoft.com/office/drawing/2014/main" id="{69676FE7-741B-F94D-A930-1C7348988B33}"/>
              </a:ext>
            </a:extLst>
          </p:cNvPr>
          <p:cNvPicPr>
            <a:picLocks noChangeAspect="1"/>
          </p:cNvPicPr>
          <p:nvPr/>
        </p:nvPicPr>
        <p:blipFill>
          <a:blip r:embed="rId4"/>
          <a:stretch>
            <a:fillRect/>
          </a:stretch>
        </p:blipFill>
        <p:spPr>
          <a:xfrm>
            <a:off x="2754328" y="4942915"/>
            <a:ext cx="1752323" cy="1421563"/>
          </a:xfrm>
          <a:prstGeom prst="rect">
            <a:avLst/>
          </a:prstGeom>
        </p:spPr>
      </p:pic>
      <p:pic>
        <p:nvPicPr>
          <p:cNvPr id="10" name="Picture 9">
            <a:extLst>
              <a:ext uri="{FF2B5EF4-FFF2-40B4-BE49-F238E27FC236}">
                <a16:creationId xmlns:a16="http://schemas.microsoft.com/office/drawing/2014/main" id="{922F04ED-00B5-EE44-AB70-C4345C826A67}"/>
              </a:ext>
            </a:extLst>
          </p:cNvPr>
          <p:cNvPicPr>
            <a:picLocks noChangeAspect="1"/>
          </p:cNvPicPr>
          <p:nvPr/>
        </p:nvPicPr>
        <p:blipFill>
          <a:blip r:embed="rId5"/>
          <a:stretch>
            <a:fillRect/>
          </a:stretch>
        </p:blipFill>
        <p:spPr>
          <a:xfrm>
            <a:off x="1447584" y="2232090"/>
            <a:ext cx="2655019" cy="1078601"/>
          </a:xfrm>
          <a:prstGeom prst="rect">
            <a:avLst/>
          </a:prstGeom>
        </p:spPr>
      </p:pic>
      <p:sp>
        <p:nvSpPr>
          <p:cNvPr id="12" name="Left Arrow 11">
            <a:extLst>
              <a:ext uri="{FF2B5EF4-FFF2-40B4-BE49-F238E27FC236}">
                <a16:creationId xmlns:a16="http://schemas.microsoft.com/office/drawing/2014/main" id="{0EA2D352-FF8A-AF42-BB9A-CED03DEB5BAA}"/>
              </a:ext>
            </a:extLst>
          </p:cNvPr>
          <p:cNvSpPr/>
          <p:nvPr/>
        </p:nvSpPr>
        <p:spPr>
          <a:xfrm>
            <a:off x="6108714" y="5049428"/>
            <a:ext cx="707367" cy="160025"/>
          </a:xfrm>
          <a:prstGeom prst="lef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13" name="Right Arrow 12">
            <a:extLst>
              <a:ext uri="{FF2B5EF4-FFF2-40B4-BE49-F238E27FC236}">
                <a16:creationId xmlns:a16="http://schemas.microsoft.com/office/drawing/2014/main" id="{1AF1B002-2085-D844-8297-4745615A652D}"/>
              </a:ext>
            </a:extLst>
          </p:cNvPr>
          <p:cNvSpPr/>
          <p:nvPr/>
        </p:nvSpPr>
        <p:spPr>
          <a:xfrm flipV="1">
            <a:off x="4299541" y="5204703"/>
            <a:ext cx="724619" cy="1609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14" name="Right Arrow 13">
            <a:extLst>
              <a:ext uri="{FF2B5EF4-FFF2-40B4-BE49-F238E27FC236}">
                <a16:creationId xmlns:a16="http://schemas.microsoft.com/office/drawing/2014/main" id="{BE8A1C7D-2D03-0948-899B-717931D9AE82}"/>
              </a:ext>
            </a:extLst>
          </p:cNvPr>
          <p:cNvSpPr/>
          <p:nvPr/>
        </p:nvSpPr>
        <p:spPr>
          <a:xfrm>
            <a:off x="3678677" y="3084537"/>
            <a:ext cx="724619" cy="160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pic>
        <p:nvPicPr>
          <p:cNvPr id="15" name="Picture 14">
            <a:extLst>
              <a:ext uri="{FF2B5EF4-FFF2-40B4-BE49-F238E27FC236}">
                <a16:creationId xmlns:a16="http://schemas.microsoft.com/office/drawing/2014/main" id="{246773ED-A5D1-B745-9F33-F26B8DE4ABE8}"/>
              </a:ext>
            </a:extLst>
          </p:cNvPr>
          <p:cNvPicPr>
            <a:picLocks noChangeAspect="1"/>
          </p:cNvPicPr>
          <p:nvPr/>
        </p:nvPicPr>
        <p:blipFill rotWithShape="1">
          <a:blip r:embed="rId6"/>
          <a:srcRect l="935" t="1722" r="2"/>
          <a:stretch/>
        </p:blipFill>
        <p:spPr>
          <a:xfrm>
            <a:off x="6955333" y="4704370"/>
            <a:ext cx="2822819" cy="1000665"/>
          </a:xfrm>
          <a:prstGeom prst="rect">
            <a:avLst/>
          </a:prstGeom>
        </p:spPr>
      </p:pic>
      <p:pic>
        <p:nvPicPr>
          <p:cNvPr id="16" name="Picture 15">
            <a:extLst>
              <a:ext uri="{FF2B5EF4-FFF2-40B4-BE49-F238E27FC236}">
                <a16:creationId xmlns:a16="http://schemas.microsoft.com/office/drawing/2014/main" id="{A8E00965-121F-A744-A1C9-4C95EA4F72D6}"/>
              </a:ext>
            </a:extLst>
          </p:cNvPr>
          <p:cNvPicPr>
            <a:picLocks noChangeAspect="1"/>
          </p:cNvPicPr>
          <p:nvPr/>
        </p:nvPicPr>
        <p:blipFill rotWithShape="1">
          <a:blip r:embed="rId7"/>
          <a:srcRect t="23842" b="27002"/>
          <a:stretch/>
        </p:blipFill>
        <p:spPr>
          <a:xfrm>
            <a:off x="3322247" y="624693"/>
            <a:ext cx="4229100" cy="948907"/>
          </a:xfrm>
          <a:prstGeom prst="rect">
            <a:avLst/>
          </a:prstGeom>
          <a:ln>
            <a:solidFill>
              <a:srgbClr val="FF0000"/>
            </a:solidFill>
          </a:ln>
        </p:spPr>
      </p:pic>
      <p:sp>
        <p:nvSpPr>
          <p:cNvPr id="17" name="Right Arrow 16">
            <a:extLst>
              <a:ext uri="{FF2B5EF4-FFF2-40B4-BE49-F238E27FC236}">
                <a16:creationId xmlns:a16="http://schemas.microsoft.com/office/drawing/2014/main" id="{6E0C4393-E54D-5340-8F64-C8C057216EC6}"/>
              </a:ext>
            </a:extLst>
          </p:cNvPr>
          <p:cNvSpPr/>
          <p:nvPr/>
        </p:nvSpPr>
        <p:spPr>
          <a:xfrm flipV="1">
            <a:off x="2597628" y="1276539"/>
            <a:ext cx="724619" cy="24700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18" name="Right Arrow 17">
            <a:extLst>
              <a:ext uri="{FF2B5EF4-FFF2-40B4-BE49-F238E27FC236}">
                <a16:creationId xmlns:a16="http://schemas.microsoft.com/office/drawing/2014/main" id="{26363B35-4F2E-6A49-8BA7-EC1B5FB7AA98}"/>
              </a:ext>
            </a:extLst>
          </p:cNvPr>
          <p:cNvSpPr/>
          <p:nvPr/>
        </p:nvSpPr>
        <p:spPr>
          <a:xfrm>
            <a:off x="4126504" y="3574705"/>
            <a:ext cx="724619" cy="1945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pic>
        <p:nvPicPr>
          <p:cNvPr id="19" name="Picture 18">
            <a:extLst>
              <a:ext uri="{FF2B5EF4-FFF2-40B4-BE49-F238E27FC236}">
                <a16:creationId xmlns:a16="http://schemas.microsoft.com/office/drawing/2014/main" id="{D1EAD799-BB1C-A041-9DA2-EE85D3630FF2}"/>
              </a:ext>
            </a:extLst>
          </p:cNvPr>
          <p:cNvPicPr>
            <a:picLocks noChangeAspect="1"/>
          </p:cNvPicPr>
          <p:nvPr/>
        </p:nvPicPr>
        <p:blipFill>
          <a:blip r:embed="rId8"/>
          <a:stretch>
            <a:fillRect/>
          </a:stretch>
        </p:blipFill>
        <p:spPr>
          <a:xfrm>
            <a:off x="2287401" y="3318878"/>
            <a:ext cx="1844087" cy="1608871"/>
          </a:xfrm>
          <a:prstGeom prst="rect">
            <a:avLst/>
          </a:prstGeom>
        </p:spPr>
      </p:pic>
      <p:sp>
        <p:nvSpPr>
          <p:cNvPr id="20" name="Left Arrow 19">
            <a:extLst>
              <a:ext uri="{FF2B5EF4-FFF2-40B4-BE49-F238E27FC236}">
                <a16:creationId xmlns:a16="http://schemas.microsoft.com/office/drawing/2014/main" id="{947BFF06-3BE0-9C4B-8465-C7B60248557C}"/>
              </a:ext>
            </a:extLst>
          </p:cNvPr>
          <p:cNvSpPr/>
          <p:nvPr/>
        </p:nvSpPr>
        <p:spPr>
          <a:xfrm>
            <a:off x="4533970" y="2599585"/>
            <a:ext cx="2008007" cy="136019"/>
          </a:xfrm>
          <a:prstGeom prst="leftArrow">
            <a:avLst/>
          </a:prstGeom>
          <a:solidFill>
            <a:schemeClr val="accent5">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sp>
        <p:nvSpPr>
          <p:cNvPr id="22" name="Left Arrow 21">
            <a:extLst>
              <a:ext uri="{FF2B5EF4-FFF2-40B4-BE49-F238E27FC236}">
                <a16:creationId xmlns:a16="http://schemas.microsoft.com/office/drawing/2014/main" id="{A1A9ABD6-D394-124C-AD05-D4A6EC869DAE}"/>
              </a:ext>
            </a:extLst>
          </p:cNvPr>
          <p:cNvSpPr/>
          <p:nvPr/>
        </p:nvSpPr>
        <p:spPr>
          <a:xfrm>
            <a:off x="6295380" y="3196052"/>
            <a:ext cx="1744441" cy="122827"/>
          </a:xfrm>
          <a:prstGeom prst="leftArrow">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solidFill>
                <a:srgbClr val="0070C0"/>
              </a:solidFill>
            </a:endParaRPr>
          </a:p>
        </p:txBody>
      </p:sp>
      <p:pic>
        <p:nvPicPr>
          <p:cNvPr id="25" name="Picture 24">
            <a:extLst>
              <a:ext uri="{FF2B5EF4-FFF2-40B4-BE49-F238E27FC236}">
                <a16:creationId xmlns:a16="http://schemas.microsoft.com/office/drawing/2014/main" id="{E98B2086-8745-8747-83AD-12FD4CF74B2E}"/>
              </a:ext>
            </a:extLst>
          </p:cNvPr>
          <p:cNvPicPr>
            <a:picLocks noChangeAspect="1"/>
          </p:cNvPicPr>
          <p:nvPr/>
        </p:nvPicPr>
        <p:blipFill rotWithShape="1">
          <a:blip r:embed="rId9"/>
          <a:srcRect l="15635" t="87990" r="19800" b="3364"/>
          <a:stretch/>
        </p:blipFill>
        <p:spPr>
          <a:xfrm>
            <a:off x="7718202" y="1033243"/>
            <a:ext cx="3553639" cy="483140"/>
          </a:xfrm>
          <a:prstGeom prst="rect">
            <a:avLst/>
          </a:prstGeom>
        </p:spPr>
      </p:pic>
      <p:pic>
        <p:nvPicPr>
          <p:cNvPr id="26" name="Picture 25">
            <a:extLst>
              <a:ext uri="{FF2B5EF4-FFF2-40B4-BE49-F238E27FC236}">
                <a16:creationId xmlns:a16="http://schemas.microsoft.com/office/drawing/2014/main" id="{7AA114FD-D9B1-BE40-A1BB-A0CD3DD9C51C}"/>
              </a:ext>
            </a:extLst>
          </p:cNvPr>
          <p:cNvPicPr>
            <a:picLocks noChangeAspect="1"/>
          </p:cNvPicPr>
          <p:nvPr/>
        </p:nvPicPr>
        <p:blipFill rotWithShape="1">
          <a:blip r:embed="rId9"/>
          <a:srcRect l="12164" t="45129" r="17370" b="49900"/>
          <a:stretch/>
        </p:blipFill>
        <p:spPr>
          <a:xfrm>
            <a:off x="7458515" y="821801"/>
            <a:ext cx="4639272" cy="332331"/>
          </a:xfrm>
          <a:prstGeom prst="rect">
            <a:avLst/>
          </a:prstGeom>
        </p:spPr>
      </p:pic>
      <p:pic>
        <p:nvPicPr>
          <p:cNvPr id="24" name="Picture 23">
            <a:extLst>
              <a:ext uri="{FF2B5EF4-FFF2-40B4-BE49-F238E27FC236}">
                <a16:creationId xmlns:a16="http://schemas.microsoft.com/office/drawing/2014/main" id="{4F851BE8-7644-8B44-9E8C-5D16FDB333FF}"/>
              </a:ext>
            </a:extLst>
          </p:cNvPr>
          <p:cNvPicPr>
            <a:picLocks noChangeAspect="1"/>
          </p:cNvPicPr>
          <p:nvPr/>
        </p:nvPicPr>
        <p:blipFill rotWithShape="1">
          <a:blip r:embed="rId10"/>
          <a:srcRect r="76204" b="36963"/>
          <a:stretch/>
        </p:blipFill>
        <p:spPr>
          <a:xfrm>
            <a:off x="8040119" y="2980482"/>
            <a:ext cx="1133295" cy="1689220"/>
          </a:xfrm>
          <a:prstGeom prst="rect">
            <a:avLst/>
          </a:prstGeom>
        </p:spPr>
      </p:pic>
      <p:sp>
        <p:nvSpPr>
          <p:cNvPr id="4" name="TextBox 3">
            <a:extLst>
              <a:ext uri="{FF2B5EF4-FFF2-40B4-BE49-F238E27FC236}">
                <a16:creationId xmlns:a16="http://schemas.microsoft.com/office/drawing/2014/main" id="{E150DB65-D22B-B445-8F7D-AD95E6F2B8AA}"/>
              </a:ext>
            </a:extLst>
          </p:cNvPr>
          <p:cNvSpPr txBox="1"/>
          <p:nvPr/>
        </p:nvSpPr>
        <p:spPr>
          <a:xfrm>
            <a:off x="7718202" y="6229611"/>
            <a:ext cx="3271300" cy="461665"/>
          </a:xfrm>
          <a:prstGeom prst="rect">
            <a:avLst/>
          </a:prstGeom>
          <a:solidFill>
            <a:schemeClr val="bg1"/>
          </a:solidFill>
        </p:spPr>
        <p:txBody>
          <a:bodyPr wrap="square" rtlCol="0">
            <a:spAutoFit/>
          </a:bodyPr>
          <a:lstStyle/>
          <a:p>
            <a:endParaRPr lang="es-ES_tradnl" sz="2400" dirty="0"/>
          </a:p>
        </p:txBody>
      </p:sp>
      <p:pic>
        <p:nvPicPr>
          <p:cNvPr id="23" name="Imagen 22">
            <a:extLst>
              <a:ext uri="{FF2B5EF4-FFF2-40B4-BE49-F238E27FC236}">
                <a16:creationId xmlns:a16="http://schemas.microsoft.com/office/drawing/2014/main" id="{399DB68C-EBFB-E341-BD84-2DB8C8F1755C}"/>
              </a:ext>
            </a:extLst>
          </p:cNvPr>
          <p:cNvPicPr>
            <a:picLocks noChangeAspect="1"/>
          </p:cNvPicPr>
          <p:nvPr/>
        </p:nvPicPr>
        <p:blipFill rotWithShape="1">
          <a:blip r:embed="rId11">
            <a:extLst>
              <a:ext uri="{28A0092B-C50C-407E-A947-70E740481C1C}">
                <a14:useLocalDpi xmlns:a14="http://schemas.microsoft.com/office/drawing/2010/main" val="0"/>
              </a:ext>
            </a:extLst>
          </a:blip>
          <a:srcRect l="27338" t="29496" r="24139" b="54207"/>
          <a:stretch/>
        </p:blipFill>
        <p:spPr>
          <a:xfrm>
            <a:off x="6108713" y="5674676"/>
            <a:ext cx="3109843" cy="652773"/>
          </a:xfrm>
          <a:prstGeom prst="rect">
            <a:avLst/>
          </a:prstGeom>
          <a:ln>
            <a:solidFill>
              <a:srgbClr val="FF0000"/>
            </a:solidFill>
          </a:ln>
        </p:spPr>
      </p:pic>
      <p:sp>
        <p:nvSpPr>
          <p:cNvPr id="27" name="Left Arrow 21">
            <a:extLst>
              <a:ext uri="{FF2B5EF4-FFF2-40B4-BE49-F238E27FC236}">
                <a16:creationId xmlns:a16="http://schemas.microsoft.com/office/drawing/2014/main" id="{CB103FD5-1484-C24C-87C0-35C425E15CE3}"/>
              </a:ext>
            </a:extLst>
          </p:cNvPr>
          <p:cNvSpPr/>
          <p:nvPr/>
        </p:nvSpPr>
        <p:spPr>
          <a:xfrm>
            <a:off x="5262453" y="5866296"/>
            <a:ext cx="748419" cy="201261"/>
          </a:xfrm>
          <a:prstGeom prst="leftArrow">
            <a:avLst/>
          </a:prstGeom>
          <a:solidFill>
            <a:schemeClr val="accent5">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pic>
        <p:nvPicPr>
          <p:cNvPr id="28" name="Imagen 27">
            <a:extLst>
              <a:ext uri="{FF2B5EF4-FFF2-40B4-BE49-F238E27FC236}">
                <a16:creationId xmlns:a16="http://schemas.microsoft.com/office/drawing/2014/main" id="{CC676C47-B595-3142-B8D0-E48319507B44}"/>
              </a:ext>
            </a:extLst>
          </p:cNvPr>
          <p:cNvPicPr>
            <a:picLocks noChangeAspect="1"/>
          </p:cNvPicPr>
          <p:nvPr/>
        </p:nvPicPr>
        <p:blipFill rotWithShape="1">
          <a:blip r:embed="rId11">
            <a:extLst>
              <a:ext uri="{28A0092B-C50C-407E-A947-70E740481C1C}">
                <a14:useLocalDpi xmlns:a14="http://schemas.microsoft.com/office/drawing/2010/main" val="0"/>
              </a:ext>
            </a:extLst>
          </a:blip>
          <a:srcRect l="26308" t="63005" r="51605" b="17037"/>
          <a:stretch/>
        </p:blipFill>
        <p:spPr>
          <a:xfrm>
            <a:off x="9270234" y="5653697"/>
            <a:ext cx="1967089" cy="1110945"/>
          </a:xfrm>
          <a:prstGeom prst="rect">
            <a:avLst/>
          </a:prstGeom>
          <a:ln>
            <a:solidFill>
              <a:srgbClr val="FF0000"/>
            </a:solidFill>
          </a:ln>
        </p:spPr>
      </p:pic>
      <p:sp>
        <p:nvSpPr>
          <p:cNvPr id="31" name="Left Arrow 21">
            <a:extLst>
              <a:ext uri="{FF2B5EF4-FFF2-40B4-BE49-F238E27FC236}">
                <a16:creationId xmlns:a16="http://schemas.microsoft.com/office/drawing/2014/main" id="{2FE7042B-F165-D244-A2F0-D98124A32729}"/>
              </a:ext>
            </a:extLst>
          </p:cNvPr>
          <p:cNvSpPr/>
          <p:nvPr/>
        </p:nvSpPr>
        <p:spPr>
          <a:xfrm>
            <a:off x="5829520" y="4311411"/>
            <a:ext cx="748419" cy="201261"/>
          </a:xfrm>
          <a:prstGeom prst="leftArrow">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solidFill>
                <a:schemeClr val="tx1"/>
              </a:solidFill>
            </a:endParaRPr>
          </a:p>
        </p:txBody>
      </p:sp>
      <p:pic>
        <p:nvPicPr>
          <p:cNvPr id="33" name="Imagen 32">
            <a:extLst>
              <a:ext uri="{FF2B5EF4-FFF2-40B4-BE49-F238E27FC236}">
                <a16:creationId xmlns:a16="http://schemas.microsoft.com/office/drawing/2014/main" id="{6958DC2C-8D0D-1942-88CF-BBB49400B851}"/>
              </a:ext>
            </a:extLst>
          </p:cNvPr>
          <p:cNvPicPr>
            <a:picLocks noChangeAspect="1"/>
          </p:cNvPicPr>
          <p:nvPr/>
        </p:nvPicPr>
        <p:blipFill rotWithShape="1">
          <a:blip r:embed="rId12"/>
          <a:srcRect l="45040" t="37619" r="38889" b="37857"/>
          <a:stretch/>
        </p:blipFill>
        <p:spPr>
          <a:xfrm>
            <a:off x="6553568" y="3614908"/>
            <a:ext cx="990935" cy="1155242"/>
          </a:xfrm>
          <a:prstGeom prst="rect">
            <a:avLst/>
          </a:prstGeom>
        </p:spPr>
      </p:pic>
      <p:pic>
        <p:nvPicPr>
          <p:cNvPr id="7" name="Imagen 6">
            <a:extLst>
              <a:ext uri="{FF2B5EF4-FFF2-40B4-BE49-F238E27FC236}">
                <a16:creationId xmlns:a16="http://schemas.microsoft.com/office/drawing/2014/main" id="{E1F08D04-CAC0-3941-878B-D8B4E5BDAB48}"/>
              </a:ext>
            </a:extLst>
          </p:cNvPr>
          <p:cNvPicPr>
            <a:picLocks noChangeAspect="1"/>
          </p:cNvPicPr>
          <p:nvPr/>
        </p:nvPicPr>
        <p:blipFill rotWithShape="1">
          <a:blip r:embed="rId13"/>
          <a:srcRect t="26440" b="7238"/>
          <a:stretch/>
        </p:blipFill>
        <p:spPr>
          <a:xfrm>
            <a:off x="6667234" y="1838664"/>
            <a:ext cx="1689343" cy="1120427"/>
          </a:xfrm>
          <a:prstGeom prst="rect">
            <a:avLst/>
          </a:prstGeom>
          <a:ln>
            <a:solidFill>
              <a:srgbClr val="FF0000"/>
            </a:solidFill>
          </a:ln>
        </p:spPr>
      </p:pic>
      <p:pic>
        <p:nvPicPr>
          <p:cNvPr id="6" name="Imagen 5">
            <a:extLst>
              <a:ext uri="{FF2B5EF4-FFF2-40B4-BE49-F238E27FC236}">
                <a16:creationId xmlns:a16="http://schemas.microsoft.com/office/drawing/2014/main" id="{176BC1B8-3A85-3541-B7B0-53B5BC879273}"/>
              </a:ext>
            </a:extLst>
          </p:cNvPr>
          <p:cNvPicPr>
            <a:picLocks noChangeAspect="1"/>
          </p:cNvPicPr>
          <p:nvPr/>
        </p:nvPicPr>
        <p:blipFill>
          <a:blip r:embed="rId14"/>
          <a:stretch>
            <a:fillRect/>
          </a:stretch>
        </p:blipFill>
        <p:spPr>
          <a:xfrm>
            <a:off x="9547059" y="3143986"/>
            <a:ext cx="1968500" cy="1028700"/>
          </a:xfrm>
          <a:prstGeom prst="rect">
            <a:avLst/>
          </a:prstGeom>
        </p:spPr>
      </p:pic>
      <p:sp>
        <p:nvSpPr>
          <p:cNvPr id="29" name="Left Arrow 19">
            <a:extLst>
              <a:ext uri="{FF2B5EF4-FFF2-40B4-BE49-F238E27FC236}">
                <a16:creationId xmlns:a16="http://schemas.microsoft.com/office/drawing/2014/main" id="{277D9EFB-61C8-6445-AAA0-9D6EA65F8AA9}"/>
              </a:ext>
            </a:extLst>
          </p:cNvPr>
          <p:cNvSpPr/>
          <p:nvPr/>
        </p:nvSpPr>
        <p:spPr>
          <a:xfrm>
            <a:off x="4403296" y="1784546"/>
            <a:ext cx="5143763" cy="18576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pic>
        <p:nvPicPr>
          <p:cNvPr id="30" name="Imagen 29">
            <a:extLst>
              <a:ext uri="{FF2B5EF4-FFF2-40B4-BE49-F238E27FC236}">
                <a16:creationId xmlns:a16="http://schemas.microsoft.com/office/drawing/2014/main" id="{339E7E4C-0448-5C46-B701-ADA9652B5000}"/>
              </a:ext>
            </a:extLst>
          </p:cNvPr>
          <p:cNvPicPr>
            <a:picLocks noChangeAspect="1"/>
          </p:cNvPicPr>
          <p:nvPr/>
        </p:nvPicPr>
        <p:blipFill rotWithShape="1">
          <a:blip r:embed="rId15"/>
          <a:srcRect l="17212" t="53809" r="43204" b="23334"/>
          <a:stretch/>
        </p:blipFill>
        <p:spPr>
          <a:xfrm>
            <a:off x="9270234" y="1653917"/>
            <a:ext cx="2179494" cy="786585"/>
          </a:xfrm>
          <a:prstGeom prst="rect">
            <a:avLst/>
          </a:prstGeom>
          <a:ln w="19050">
            <a:solidFill>
              <a:srgbClr val="FF0000"/>
            </a:solidFill>
          </a:ln>
        </p:spPr>
      </p:pic>
    </p:spTree>
    <p:extLst>
      <p:ext uri="{BB962C8B-B14F-4D97-AF65-F5344CB8AC3E}">
        <p14:creationId xmlns:p14="http://schemas.microsoft.com/office/powerpoint/2010/main" val="4162159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a:extLst>
              <a:ext uri="{FF2B5EF4-FFF2-40B4-BE49-F238E27FC236}">
                <a16:creationId xmlns:a16="http://schemas.microsoft.com/office/drawing/2014/main" id="{9DE724DC-3B7A-1544-AFEC-B270F56FF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20750"/>
            <a:ext cx="6172200"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2">
            <a:extLst>
              <a:ext uri="{FF2B5EF4-FFF2-40B4-BE49-F238E27FC236}">
                <a16:creationId xmlns:a16="http://schemas.microsoft.com/office/drawing/2014/main" id="{EBE200DD-9FA1-DB4B-B4A7-5DE156539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313" y="4943475"/>
            <a:ext cx="17526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9">
            <a:extLst>
              <a:ext uri="{FF2B5EF4-FFF2-40B4-BE49-F238E27FC236}">
                <a16:creationId xmlns:a16="http://schemas.microsoft.com/office/drawing/2014/main" id="{872972F7-60CF-564B-82D6-09677BFBBC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232025"/>
            <a:ext cx="26543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eft Arrow 11">
            <a:extLst>
              <a:ext uri="{FF2B5EF4-FFF2-40B4-BE49-F238E27FC236}">
                <a16:creationId xmlns:a16="http://schemas.microsoft.com/office/drawing/2014/main" id="{0EA2D352-FF8A-AF42-BB9A-CED03DEB5BAA}"/>
              </a:ext>
            </a:extLst>
          </p:cNvPr>
          <p:cNvSpPr/>
          <p:nvPr/>
        </p:nvSpPr>
        <p:spPr>
          <a:xfrm>
            <a:off x="6108700" y="5049838"/>
            <a:ext cx="708025" cy="160337"/>
          </a:xfrm>
          <a:prstGeom prst="lef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2400"/>
          </a:p>
        </p:txBody>
      </p:sp>
      <p:sp>
        <p:nvSpPr>
          <p:cNvPr id="13" name="Right Arrow 12">
            <a:extLst>
              <a:ext uri="{FF2B5EF4-FFF2-40B4-BE49-F238E27FC236}">
                <a16:creationId xmlns:a16="http://schemas.microsoft.com/office/drawing/2014/main" id="{1AF1B002-2085-D844-8297-4745615A652D}"/>
              </a:ext>
            </a:extLst>
          </p:cNvPr>
          <p:cNvSpPr/>
          <p:nvPr/>
        </p:nvSpPr>
        <p:spPr>
          <a:xfrm flipV="1">
            <a:off x="4298950" y="5205413"/>
            <a:ext cx="725488" cy="160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2400"/>
          </a:p>
        </p:txBody>
      </p:sp>
      <p:sp>
        <p:nvSpPr>
          <p:cNvPr id="14" name="Right Arrow 13">
            <a:extLst>
              <a:ext uri="{FF2B5EF4-FFF2-40B4-BE49-F238E27FC236}">
                <a16:creationId xmlns:a16="http://schemas.microsoft.com/office/drawing/2014/main" id="{BE8A1C7D-2D03-0948-899B-717931D9AE82}"/>
              </a:ext>
            </a:extLst>
          </p:cNvPr>
          <p:cNvSpPr/>
          <p:nvPr/>
        </p:nvSpPr>
        <p:spPr>
          <a:xfrm>
            <a:off x="3678238" y="3084513"/>
            <a:ext cx="725487" cy="160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2400"/>
          </a:p>
        </p:txBody>
      </p:sp>
      <p:pic>
        <p:nvPicPr>
          <p:cNvPr id="48135" name="Picture 14">
            <a:extLst>
              <a:ext uri="{FF2B5EF4-FFF2-40B4-BE49-F238E27FC236}">
                <a16:creationId xmlns:a16="http://schemas.microsoft.com/office/drawing/2014/main" id="{94B0AC6D-6892-4B47-BF35-ED55C61808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35" t="1723" r="2"/>
          <a:stretch>
            <a:fillRect/>
          </a:stretch>
        </p:blipFill>
        <p:spPr bwMode="auto">
          <a:xfrm>
            <a:off x="6954838" y="4703763"/>
            <a:ext cx="282257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ight Arrow 17">
            <a:extLst>
              <a:ext uri="{FF2B5EF4-FFF2-40B4-BE49-F238E27FC236}">
                <a16:creationId xmlns:a16="http://schemas.microsoft.com/office/drawing/2014/main" id="{26363B35-4F2E-6A49-8BA7-EC1B5FB7AA98}"/>
              </a:ext>
            </a:extLst>
          </p:cNvPr>
          <p:cNvSpPr/>
          <p:nvPr/>
        </p:nvSpPr>
        <p:spPr>
          <a:xfrm>
            <a:off x="4125913" y="3575050"/>
            <a:ext cx="725487" cy="193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2400"/>
          </a:p>
        </p:txBody>
      </p:sp>
      <p:pic>
        <p:nvPicPr>
          <p:cNvPr id="48139" name="Picture 18">
            <a:extLst>
              <a:ext uri="{FF2B5EF4-FFF2-40B4-BE49-F238E27FC236}">
                <a16:creationId xmlns:a16="http://schemas.microsoft.com/office/drawing/2014/main" id="{5BD96C13-40D8-E54F-AE39-C99449C207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7588" y="3319463"/>
            <a:ext cx="1844675"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Left Arrow 21">
            <a:extLst>
              <a:ext uri="{FF2B5EF4-FFF2-40B4-BE49-F238E27FC236}">
                <a16:creationId xmlns:a16="http://schemas.microsoft.com/office/drawing/2014/main" id="{A1A9ABD6-D394-124C-AD05-D4A6EC869DAE}"/>
              </a:ext>
            </a:extLst>
          </p:cNvPr>
          <p:cNvSpPr/>
          <p:nvPr/>
        </p:nvSpPr>
        <p:spPr>
          <a:xfrm>
            <a:off x="6296025" y="3195638"/>
            <a:ext cx="1743075" cy="123825"/>
          </a:xfrm>
          <a:prstGeom prst="leftArrow">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2400">
              <a:solidFill>
                <a:srgbClr val="0070C0"/>
              </a:solidFill>
            </a:endParaRPr>
          </a:p>
        </p:txBody>
      </p:sp>
      <p:pic>
        <p:nvPicPr>
          <p:cNvPr id="48144" name="Picture 23">
            <a:extLst>
              <a:ext uri="{FF2B5EF4-FFF2-40B4-BE49-F238E27FC236}">
                <a16:creationId xmlns:a16="http://schemas.microsoft.com/office/drawing/2014/main" id="{F7639FAF-7193-8A4C-A116-E75F842BE7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76204" b="36963"/>
          <a:stretch>
            <a:fillRect/>
          </a:stretch>
        </p:blipFill>
        <p:spPr bwMode="auto">
          <a:xfrm>
            <a:off x="8040688" y="2979738"/>
            <a:ext cx="1133475"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5" name="TextBox 3">
            <a:extLst>
              <a:ext uri="{FF2B5EF4-FFF2-40B4-BE49-F238E27FC236}">
                <a16:creationId xmlns:a16="http://schemas.microsoft.com/office/drawing/2014/main" id="{51DF9B59-74F5-BD4B-8963-0BD68DEF6C04}"/>
              </a:ext>
            </a:extLst>
          </p:cNvPr>
          <p:cNvSpPr txBox="1">
            <a:spLocks noChangeArrowheads="1"/>
          </p:cNvSpPr>
          <p:nvPr/>
        </p:nvSpPr>
        <p:spPr bwMode="auto">
          <a:xfrm>
            <a:off x="7718425" y="6229350"/>
            <a:ext cx="327183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_tradnl" altLang="es-AR" sz="2400"/>
          </a:p>
        </p:txBody>
      </p:sp>
      <p:sp>
        <p:nvSpPr>
          <p:cNvPr id="31" name="Left Arrow 21">
            <a:extLst>
              <a:ext uri="{FF2B5EF4-FFF2-40B4-BE49-F238E27FC236}">
                <a16:creationId xmlns:a16="http://schemas.microsoft.com/office/drawing/2014/main" id="{2FE7042B-F165-D244-A2F0-D98124A32729}"/>
              </a:ext>
            </a:extLst>
          </p:cNvPr>
          <p:cNvSpPr/>
          <p:nvPr/>
        </p:nvSpPr>
        <p:spPr>
          <a:xfrm>
            <a:off x="5829300" y="4311650"/>
            <a:ext cx="749300" cy="20161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2400"/>
          </a:p>
        </p:txBody>
      </p:sp>
      <p:pic>
        <p:nvPicPr>
          <p:cNvPr id="48150" name="Picture 23">
            <a:extLst>
              <a:ext uri="{FF2B5EF4-FFF2-40B4-BE49-F238E27FC236}">
                <a16:creationId xmlns:a16="http://schemas.microsoft.com/office/drawing/2014/main" id="{47147156-83F3-C849-9CD1-3DE338FFAE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76204" b="36963"/>
          <a:stretch>
            <a:fillRect/>
          </a:stretch>
        </p:blipFill>
        <p:spPr bwMode="auto">
          <a:xfrm>
            <a:off x="6604000" y="3404433"/>
            <a:ext cx="947738" cy="141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1" name="Imagen 1">
            <a:extLst>
              <a:ext uri="{FF2B5EF4-FFF2-40B4-BE49-F238E27FC236}">
                <a16:creationId xmlns:a16="http://schemas.microsoft.com/office/drawing/2014/main" id="{E0ACF611-442A-B74F-9E63-9D163294716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894888" y="3411538"/>
            <a:ext cx="1422400" cy="142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52" name="Imagen 2">
            <a:extLst>
              <a:ext uri="{FF2B5EF4-FFF2-40B4-BE49-F238E27FC236}">
                <a16:creationId xmlns:a16="http://schemas.microsoft.com/office/drawing/2014/main" id="{323A2F13-2AB4-7A48-ACF6-376B901BF1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4388" y="4994275"/>
            <a:ext cx="1422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descr="C:\Users\Susana\Documents\Conferencias Socolovsky 2008 2014\SLAN 2015\Ley 20606 Tabla 1.png">
            <a:extLst>
              <a:ext uri="{FF2B5EF4-FFF2-40B4-BE49-F238E27FC236}">
                <a16:creationId xmlns:a16="http://schemas.microsoft.com/office/drawing/2014/main" id="{33D7C34A-F5E7-D14D-8895-0EDEBC9293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0" y="601039"/>
            <a:ext cx="4044232" cy="22350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E3BB88CF-EAFF-454B-B7BE-937C2B46CC95}"/>
              </a:ext>
            </a:extLst>
          </p:cNvPr>
          <p:cNvSpPr txBox="1"/>
          <p:nvPr/>
        </p:nvSpPr>
        <p:spPr>
          <a:xfrm>
            <a:off x="2774950" y="636886"/>
            <a:ext cx="4657373" cy="461665"/>
          </a:xfrm>
          <a:prstGeom prst="rect">
            <a:avLst/>
          </a:prstGeom>
          <a:solidFill>
            <a:schemeClr val="bg1"/>
          </a:solidFill>
          <a:ln>
            <a:solidFill>
              <a:schemeClr val="tx1"/>
            </a:solidFill>
          </a:ln>
        </p:spPr>
        <p:txBody>
          <a:bodyPr wrap="square" rtlCol="0">
            <a:spAutoFit/>
          </a:bodyPr>
          <a:lstStyle/>
          <a:p>
            <a:r>
              <a:rPr lang="es-ES_tradnl" sz="2400" b="1" dirty="0"/>
              <a:t>THRESHOLDS in g/100 g </a:t>
            </a:r>
            <a:r>
              <a:rPr lang="es-ES_tradnl" sz="2400" b="1" dirty="0" err="1"/>
              <a:t>or</a:t>
            </a:r>
            <a:r>
              <a:rPr lang="es-ES_tradnl" sz="2400" b="1" dirty="0"/>
              <a:t> 100 ml</a:t>
            </a:r>
          </a:p>
        </p:txBody>
      </p:sp>
    </p:spTree>
    <p:extLst>
      <p:ext uri="{BB962C8B-B14F-4D97-AF65-F5344CB8AC3E}">
        <p14:creationId xmlns:p14="http://schemas.microsoft.com/office/powerpoint/2010/main" val="3836303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a:extLst>
              <a:ext uri="{FF2B5EF4-FFF2-40B4-BE49-F238E27FC236}">
                <a16:creationId xmlns:a16="http://schemas.microsoft.com/office/drawing/2014/main" id="{9DE724DC-3B7A-1544-AFEC-B270F56FF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20750"/>
            <a:ext cx="6172200"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15">
            <a:extLst>
              <a:ext uri="{FF2B5EF4-FFF2-40B4-BE49-F238E27FC236}">
                <a16:creationId xmlns:a16="http://schemas.microsoft.com/office/drawing/2014/main" id="{6D73B91F-F23E-A64B-A2C9-CE8B2C562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3842" b="27002"/>
          <a:stretch>
            <a:fillRect/>
          </a:stretch>
        </p:blipFill>
        <p:spPr bwMode="auto">
          <a:xfrm>
            <a:off x="3322638" y="625475"/>
            <a:ext cx="42291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ight Arrow 16">
            <a:extLst>
              <a:ext uri="{FF2B5EF4-FFF2-40B4-BE49-F238E27FC236}">
                <a16:creationId xmlns:a16="http://schemas.microsoft.com/office/drawing/2014/main" id="{6E0C4393-E54D-5340-8F64-C8C057216EC6}"/>
              </a:ext>
            </a:extLst>
          </p:cNvPr>
          <p:cNvSpPr/>
          <p:nvPr/>
        </p:nvSpPr>
        <p:spPr>
          <a:xfrm flipV="1">
            <a:off x="2597150" y="1276350"/>
            <a:ext cx="725488" cy="24765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2400"/>
          </a:p>
        </p:txBody>
      </p:sp>
      <p:sp>
        <p:nvSpPr>
          <p:cNvPr id="20" name="Left Arrow 19">
            <a:extLst>
              <a:ext uri="{FF2B5EF4-FFF2-40B4-BE49-F238E27FC236}">
                <a16:creationId xmlns:a16="http://schemas.microsoft.com/office/drawing/2014/main" id="{947BFF06-3BE0-9C4B-8465-C7B60248557C}"/>
              </a:ext>
            </a:extLst>
          </p:cNvPr>
          <p:cNvSpPr/>
          <p:nvPr/>
        </p:nvSpPr>
        <p:spPr>
          <a:xfrm>
            <a:off x="4825206" y="2648743"/>
            <a:ext cx="2008188" cy="134938"/>
          </a:xfrm>
          <a:prstGeom prst="lef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2400">
              <a:solidFill>
                <a:srgbClr val="0070C0"/>
              </a:solidFill>
            </a:endParaRPr>
          </a:p>
        </p:txBody>
      </p:sp>
      <p:pic>
        <p:nvPicPr>
          <p:cNvPr id="48142" name="Picture 24">
            <a:extLst>
              <a:ext uri="{FF2B5EF4-FFF2-40B4-BE49-F238E27FC236}">
                <a16:creationId xmlns:a16="http://schemas.microsoft.com/office/drawing/2014/main" id="{1E2A1064-4D83-8F4A-8AC3-4B67A1FE15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636" t="87990" r="19800" b="3365"/>
          <a:stretch>
            <a:fillRect/>
          </a:stretch>
        </p:blipFill>
        <p:spPr bwMode="auto">
          <a:xfrm>
            <a:off x="7718425" y="1033463"/>
            <a:ext cx="35528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3" name="Picture 25">
            <a:extLst>
              <a:ext uri="{FF2B5EF4-FFF2-40B4-BE49-F238E27FC236}">
                <a16:creationId xmlns:a16="http://schemas.microsoft.com/office/drawing/2014/main" id="{EC203AB6-91BF-3C4D-92A5-C471F82AC9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164" t="45129" r="17371" b="49899"/>
          <a:stretch>
            <a:fillRect/>
          </a:stretch>
        </p:blipFill>
        <p:spPr bwMode="auto">
          <a:xfrm>
            <a:off x="7458075" y="822325"/>
            <a:ext cx="464026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5" name="TextBox 3">
            <a:extLst>
              <a:ext uri="{FF2B5EF4-FFF2-40B4-BE49-F238E27FC236}">
                <a16:creationId xmlns:a16="http://schemas.microsoft.com/office/drawing/2014/main" id="{51DF9B59-74F5-BD4B-8963-0BD68DEF6C04}"/>
              </a:ext>
            </a:extLst>
          </p:cNvPr>
          <p:cNvSpPr txBox="1">
            <a:spLocks noChangeArrowheads="1"/>
          </p:cNvSpPr>
          <p:nvPr/>
        </p:nvSpPr>
        <p:spPr bwMode="auto">
          <a:xfrm>
            <a:off x="7718425" y="6229350"/>
            <a:ext cx="327183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_tradnl" altLang="es-AR" sz="2400"/>
          </a:p>
        </p:txBody>
      </p:sp>
      <p:pic>
        <p:nvPicPr>
          <p:cNvPr id="48146" name="Imagen 22">
            <a:extLst>
              <a:ext uri="{FF2B5EF4-FFF2-40B4-BE49-F238E27FC236}">
                <a16:creationId xmlns:a16="http://schemas.microsoft.com/office/drawing/2014/main" id="{54EE0395-B24F-5E48-B625-EB4B1CE047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338" t="29495" r="24139" b="54207"/>
          <a:stretch>
            <a:fillRect/>
          </a:stretch>
        </p:blipFill>
        <p:spPr bwMode="auto">
          <a:xfrm>
            <a:off x="6108700" y="5675313"/>
            <a:ext cx="3109913"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Left Arrow 21">
            <a:extLst>
              <a:ext uri="{FF2B5EF4-FFF2-40B4-BE49-F238E27FC236}">
                <a16:creationId xmlns:a16="http://schemas.microsoft.com/office/drawing/2014/main" id="{CB103FD5-1484-C24C-87C0-35C425E15CE3}"/>
              </a:ext>
            </a:extLst>
          </p:cNvPr>
          <p:cNvSpPr/>
          <p:nvPr/>
        </p:nvSpPr>
        <p:spPr>
          <a:xfrm>
            <a:off x="5262563" y="5865813"/>
            <a:ext cx="747712" cy="201612"/>
          </a:xfrm>
          <a:prstGeom prst="leftArrow">
            <a:avLst/>
          </a:prstGeom>
          <a:solidFill>
            <a:srgbClr val="00206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sz="2400"/>
          </a:p>
        </p:txBody>
      </p:sp>
      <p:pic>
        <p:nvPicPr>
          <p:cNvPr id="48148" name="Imagen 27">
            <a:extLst>
              <a:ext uri="{FF2B5EF4-FFF2-40B4-BE49-F238E27FC236}">
                <a16:creationId xmlns:a16="http://schemas.microsoft.com/office/drawing/2014/main" id="{A05C06D1-6D1B-4F4A-8736-D38CA1D7E6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6308" t="63005" r="51605" b="17036"/>
          <a:stretch>
            <a:fillRect/>
          </a:stretch>
        </p:blipFill>
        <p:spPr bwMode="auto">
          <a:xfrm>
            <a:off x="9271000" y="5653088"/>
            <a:ext cx="19669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3" name="Imagen 3">
            <a:extLst>
              <a:ext uri="{FF2B5EF4-FFF2-40B4-BE49-F238E27FC236}">
                <a16:creationId xmlns:a16="http://schemas.microsoft.com/office/drawing/2014/main" id="{BFE942D4-846A-8848-AD1A-3DFA88C75C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774" t="15791" b="5376"/>
          <a:stretch>
            <a:fillRect/>
          </a:stretch>
        </p:blipFill>
        <p:spPr bwMode="auto">
          <a:xfrm>
            <a:off x="6833394" y="2214670"/>
            <a:ext cx="2563243" cy="107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a:extLst>
              <a:ext uri="{FF2B5EF4-FFF2-40B4-BE49-F238E27FC236}">
                <a16:creationId xmlns:a16="http://schemas.microsoft.com/office/drawing/2014/main" id="{7E0972E5-10EE-BD41-95A6-C3229CAEDFFC}"/>
              </a:ext>
            </a:extLst>
          </p:cNvPr>
          <p:cNvPicPr>
            <a:picLocks noChangeAspect="1"/>
          </p:cNvPicPr>
          <p:nvPr/>
        </p:nvPicPr>
        <p:blipFill rotWithShape="1">
          <a:blip r:embed="rId8"/>
          <a:srcRect l="32089" t="44326" r="12075" b="12291"/>
          <a:stretch/>
        </p:blipFill>
        <p:spPr>
          <a:xfrm>
            <a:off x="114300" y="3877514"/>
            <a:ext cx="4643801" cy="2255000"/>
          </a:xfrm>
          <a:prstGeom prst="rect">
            <a:avLst/>
          </a:prstGeom>
        </p:spPr>
      </p:pic>
      <p:sp>
        <p:nvSpPr>
          <p:cNvPr id="2" name="CuadroTexto 1">
            <a:extLst>
              <a:ext uri="{FF2B5EF4-FFF2-40B4-BE49-F238E27FC236}">
                <a16:creationId xmlns:a16="http://schemas.microsoft.com/office/drawing/2014/main" id="{C034E7B4-B11F-5C48-8C4C-CD842DB83763}"/>
              </a:ext>
            </a:extLst>
          </p:cNvPr>
          <p:cNvSpPr txBox="1"/>
          <p:nvPr/>
        </p:nvSpPr>
        <p:spPr>
          <a:xfrm>
            <a:off x="143218" y="3317080"/>
            <a:ext cx="4657373" cy="461665"/>
          </a:xfrm>
          <a:prstGeom prst="rect">
            <a:avLst/>
          </a:prstGeom>
          <a:solidFill>
            <a:schemeClr val="bg1"/>
          </a:solidFill>
        </p:spPr>
        <p:txBody>
          <a:bodyPr wrap="square" rtlCol="0">
            <a:spAutoFit/>
          </a:bodyPr>
          <a:lstStyle/>
          <a:p>
            <a:r>
              <a:rPr lang="es-ES_tradnl" sz="2400" b="1" dirty="0"/>
              <a:t>PAHO’S NUTRIENT PROFILE MODEL</a:t>
            </a:r>
          </a:p>
        </p:txBody>
      </p:sp>
      <p:pic>
        <p:nvPicPr>
          <p:cNvPr id="16" name="Imagen 15">
            <a:extLst>
              <a:ext uri="{FF2B5EF4-FFF2-40B4-BE49-F238E27FC236}">
                <a16:creationId xmlns:a16="http://schemas.microsoft.com/office/drawing/2014/main" id="{D1E565B5-D5AD-534D-86FA-1628E8AFC56B}"/>
              </a:ext>
            </a:extLst>
          </p:cNvPr>
          <p:cNvPicPr>
            <a:picLocks noChangeAspect="1"/>
          </p:cNvPicPr>
          <p:nvPr/>
        </p:nvPicPr>
        <p:blipFill>
          <a:blip r:embed="rId9"/>
          <a:stretch>
            <a:fillRect/>
          </a:stretch>
        </p:blipFill>
        <p:spPr>
          <a:xfrm>
            <a:off x="9547059" y="3143986"/>
            <a:ext cx="1968500" cy="1028700"/>
          </a:xfrm>
          <a:prstGeom prst="rect">
            <a:avLst/>
          </a:prstGeom>
        </p:spPr>
      </p:pic>
      <p:sp>
        <p:nvSpPr>
          <p:cNvPr id="18" name="Left Arrow 19">
            <a:extLst>
              <a:ext uri="{FF2B5EF4-FFF2-40B4-BE49-F238E27FC236}">
                <a16:creationId xmlns:a16="http://schemas.microsoft.com/office/drawing/2014/main" id="{0B177962-4734-FE49-9F5C-BFE3662E7F6E}"/>
              </a:ext>
            </a:extLst>
          </p:cNvPr>
          <p:cNvSpPr/>
          <p:nvPr/>
        </p:nvSpPr>
        <p:spPr>
          <a:xfrm>
            <a:off x="4403296" y="1784546"/>
            <a:ext cx="5143763" cy="18576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pic>
        <p:nvPicPr>
          <p:cNvPr id="19" name="Imagen 18">
            <a:extLst>
              <a:ext uri="{FF2B5EF4-FFF2-40B4-BE49-F238E27FC236}">
                <a16:creationId xmlns:a16="http://schemas.microsoft.com/office/drawing/2014/main" id="{1F9042B1-7F2A-AF40-853B-1679AA67A27D}"/>
              </a:ext>
            </a:extLst>
          </p:cNvPr>
          <p:cNvPicPr>
            <a:picLocks noChangeAspect="1"/>
          </p:cNvPicPr>
          <p:nvPr/>
        </p:nvPicPr>
        <p:blipFill rotWithShape="1">
          <a:blip r:embed="rId10"/>
          <a:srcRect l="17212" t="53809" r="43204" b="23334"/>
          <a:stretch/>
        </p:blipFill>
        <p:spPr>
          <a:xfrm>
            <a:off x="9270234" y="1653917"/>
            <a:ext cx="2179494" cy="786585"/>
          </a:xfrm>
          <a:prstGeom prst="rect">
            <a:avLst/>
          </a:prstGeom>
          <a:ln w="19050">
            <a:solidFill>
              <a:srgbClr val="FF0000"/>
            </a:solidFill>
          </a:ln>
        </p:spPr>
      </p:pic>
    </p:spTree>
    <p:extLst>
      <p:ext uri="{BB962C8B-B14F-4D97-AF65-F5344CB8AC3E}">
        <p14:creationId xmlns:p14="http://schemas.microsoft.com/office/powerpoint/2010/main" val="1100308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D4AB38-5871-ACF9-8AE9-8105AEA9C7AF}"/>
              </a:ext>
            </a:extLst>
          </p:cNvPr>
          <p:cNvCxnSpPr>
            <a:cxnSpLocks/>
          </p:cNvCxnSpPr>
          <p:nvPr/>
        </p:nvCxnSpPr>
        <p:spPr>
          <a:xfrm>
            <a:off x="150462" y="6140613"/>
            <a:ext cx="118910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C11A9C-8EB7-BEB5-10E5-8287532C747B}"/>
              </a:ext>
            </a:extLst>
          </p:cNvPr>
          <p:cNvSpPr txBox="1"/>
          <p:nvPr/>
        </p:nvSpPr>
        <p:spPr>
          <a:xfrm>
            <a:off x="1545505" y="6299975"/>
            <a:ext cx="8408636" cy="297454"/>
          </a:xfrm>
          <a:prstGeom prst="rect">
            <a:avLst/>
          </a:prstGeom>
          <a:noFill/>
        </p:spPr>
        <p:txBody>
          <a:bodyPr wrap="square" rtlCol="0">
            <a:spAutoFit/>
          </a:bodyPr>
          <a:lstStyle/>
          <a:p>
            <a:r>
              <a:rPr lang="en-US" sz="1333" b="1" dirty="0">
                <a:latin typeface="WEB Regular Bold" panose="02000503040000020003" pitchFamily="2" charset="77"/>
              </a:rPr>
              <a:t>From Lunchbox to Lab: </a:t>
            </a:r>
            <a:r>
              <a:rPr lang="en-US" sz="1333" dirty="0">
                <a:latin typeface="WEB Regular Regular" panose="02000503040000020003" pitchFamily="2" charset="77"/>
              </a:rPr>
              <a:t>The Science Behind Processed Foods</a:t>
            </a:r>
            <a:endParaRPr lang="en-US" sz="1333" dirty="0">
              <a:solidFill>
                <a:srgbClr val="D96C01"/>
              </a:solidFill>
              <a:latin typeface="WEB Regular Regular" panose="02000503040000020003" pitchFamily="2" charset="77"/>
            </a:endParaRPr>
          </a:p>
        </p:txBody>
      </p:sp>
      <p:pic>
        <p:nvPicPr>
          <p:cNvPr id="2" name="Imagem 1" descr="Uma imagem com Gráficos, logótipo, Tipo de letra, design gráfico&#10;&#10;Os conteúdos gerados por IA podem estar incorretos.">
            <a:extLst>
              <a:ext uri="{FF2B5EF4-FFF2-40B4-BE49-F238E27FC236}">
                <a16:creationId xmlns:a16="http://schemas.microsoft.com/office/drawing/2014/main" id="{D06717F9-C964-BE53-F939-A2D3C13F992A}"/>
              </a:ext>
            </a:extLst>
          </p:cNvPr>
          <p:cNvPicPr>
            <a:picLocks noChangeAspect="1"/>
          </p:cNvPicPr>
          <p:nvPr/>
        </p:nvPicPr>
        <p:blipFill>
          <a:blip r:embed="rId3"/>
          <a:stretch>
            <a:fillRect/>
          </a:stretch>
        </p:blipFill>
        <p:spPr>
          <a:xfrm>
            <a:off x="265076" y="6299975"/>
            <a:ext cx="1166129" cy="307776"/>
          </a:xfrm>
          <a:prstGeom prst="rect">
            <a:avLst/>
          </a:prstGeom>
        </p:spPr>
      </p:pic>
      <p:sp>
        <p:nvSpPr>
          <p:cNvPr id="6" name="Google Shape;162;p32">
            <a:extLst>
              <a:ext uri="{FF2B5EF4-FFF2-40B4-BE49-F238E27FC236}">
                <a16:creationId xmlns:a16="http://schemas.microsoft.com/office/drawing/2014/main" id="{48B49B4C-0231-DF4D-EE57-989B2041220A}"/>
              </a:ext>
            </a:extLst>
          </p:cNvPr>
          <p:cNvSpPr txBox="1">
            <a:spLocks/>
          </p:cNvSpPr>
          <p:nvPr/>
        </p:nvSpPr>
        <p:spPr>
          <a:xfrm flipH="1">
            <a:off x="9983322" y="6255689"/>
            <a:ext cx="2058217" cy="42877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pt-PT" sz="1333" dirty="0">
                <a:solidFill>
                  <a:srgbClr val="004998"/>
                </a:solidFill>
                <a:latin typeface="WEB Regular Regular" panose="02000503040000020003" pitchFamily="2" charset="77"/>
                <a:cs typeface="Poppins" pitchFamily="2" charset="77"/>
              </a:rPr>
              <a:t>16</a:t>
            </a:r>
            <a:r>
              <a:rPr lang="pt-PT" sz="1333" baseline="30000" dirty="0">
                <a:solidFill>
                  <a:srgbClr val="004998"/>
                </a:solidFill>
                <a:latin typeface="WEB Regular Regular" panose="02000503040000020003" pitchFamily="2" charset="77"/>
                <a:cs typeface="Poppins" pitchFamily="2" charset="77"/>
              </a:rPr>
              <a:t>th</a:t>
            </a:r>
            <a:r>
              <a:rPr lang="pt-PT" sz="1333" dirty="0">
                <a:solidFill>
                  <a:srgbClr val="004998"/>
                </a:solidFill>
                <a:latin typeface="WEB Regular Regular" panose="02000503040000020003" pitchFamily="2" charset="77"/>
                <a:cs typeface="Poppins" pitchFamily="2" charset="77"/>
              </a:rPr>
              <a:t> </a:t>
            </a:r>
            <a:r>
              <a:rPr lang="pt-PT" sz="1333" dirty="0" err="1">
                <a:solidFill>
                  <a:srgbClr val="004998"/>
                </a:solidFill>
                <a:latin typeface="WEB Regular Regular" panose="02000503040000020003" pitchFamily="2" charset="77"/>
                <a:cs typeface="Poppins" pitchFamily="2" charset="77"/>
              </a:rPr>
              <a:t>October</a:t>
            </a:r>
            <a:r>
              <a:rPr lang="pt-PT" sz="1333" dirty="0">
                <a:solidFill>
                  <a:srgbClr val="004998"/>
                </a:solidFill>
                <a:latin typeface="WEB Regular Regular" panose="02000503040000020003" pitchFamily="2" charset="77"/>
                <a:cs typeface="Poppins" pitchFamily="2" charset="77"/>
              </a:rPr>
              <a:t> 2025</a:t>
            </a:r>
          </a:p>
        </p:txBody>
      </p:sp>
      <p:sp>
        <p:nvSpPr>
          <p:cNvPr id="9" name="7 Título">
            <a:extLst>
              <a:ext uri="{FF2B5EF4-FFF2-40B4-BE49-F238E27FC236}">
                <a16:creationId xmlns:a16="http://schemas.microsoft.com/office/drawing/2014/main" id="{33F11296-40AA-444E-B6B6-FCEBC637881D}"/>
              </a:ext>
            </a:extLst>
          </p:cNvPr>
          <p:cNvSpPr txBox="1">
            <a:spLocks/>
          </p:cNvSpPr>
          <p:nvPr/>
        </p:nvSpPr>
        <p:spPr>
          <a:xfrm>
            <a:off x="0" y="0"/>
            <a:ext cx="12192000" cy="632896"/>
          </a:xfrm>
          <a:prstGeom prst="rect">
            <a:avLst/>
          </a:prstGeom>
          <a:solidFill>
            <a:srgbClr val="C00000"/>
          </a:solidFill>
          <a:ln>
            <a:solidFill>
              <a:srgbClr val="C00000"/>
            </a:solidFill>
            <a:miter lim="800000"/>
            <a:headEnd/>
            <a:tailEnd/>
          </a:ln>
        </p:spPr>
        <p:txBody>
          <a:bodyPr lIns="91439" tIns="45719" rIns="91439" bIns="45719" anchor="b">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itchFamily="34" charset="0"/>
              </a:defRPr>
            </a:lvl2pPr>
            <a:lvl3pPr algn="l" rtl="0" eaLnBrk="0" fontAlgn="base" hangingPunct="0">
              <a:lnSpc>
                <a:spcPct val="85000"/>
              </a:lnSpc>
              <a:spcBef>
                <a:spcPct val="0"/>
              </a:spcBef>
              <a:spcAft>
                <a:spcPct val="0"/>
              </a:spcAft>
              <a:defRPr sz="4800">
                <a:solidFill>
                  <a:srgbClr val="404040"/>
                </a:solidFill>
                <a:latin typeface="Calibri Light" pitchFamily="34" charset="0"/>
              </a:defRPr>
            </a:lvl3pPr>
            <a:lvl4pPr algn="l" rtl="0" eaLnBrk="0" fontAlgn="base" hangingPunct="0">
              <a:lnSpc>
                <a:spcPct val="85000"/>
              </a:lnSpc>
              <a:spcBef>
                <a:spcPct val="0"/>
              </a:spcBef>
              <a:spcAft>
                <a:spcPct val="0"/>
              </a:spcAft>
              <a:defRPr sz="4800">
                <a:solidFill>
                  <a:srgbClr val="404040"/>
                </a:solidFill>
                <a:latin typeface="Calibri Light" pitchFamily="34" charset="0"/>
              </a:defRPr>
            </a:lvl4pPr>
            <a:lvl5pPr algn="l" rtl="0" eaLnBrk="0" fontAlgn="base" hangingPunct="0">
              <a:lnSpc>
                <a:spcPct val="85000"/>
              </a:lnSpc>
              <a:spcBef>
                <a:spcPct val="0"/>
              </a:spcBef>
              <a:spcAft>
                <a:spcPct val="0"/>
              </a:spcAft>
              <a:defRPr sz="4800">
                <a:solidFill>
                  <a:srgbClr val="404040"/>
                </a:solidFill>
                <a:latin typeface="Calibri Light" pitchFamily="34" charset="0"/>
              </a:defRPr>
            </a:lvl5pPr>
            <a:lvl6pPr marL="457200" algn="l" rtl="0" fontAlgn="base">
              <a:lnSpc>
                <a:spcPct val="85000"/>
              </a:lnSpc>
              <a:spcBef>
                <a:spcPct val="0"/>
              </a:spcBef>
              <a:spcAft>
                <a:spcPct val="0"/>
              </a:spcAft>
              <a:defRPr sz="4800">
                <a:solidFill>
                  <a:srgbClr val="404040"/>
                </a:solidFill>
                <a:latin typeface="Calibri Light" pitchFamily="34" charset="0"/>
              </a:defRPr>
            </a:lvl6pPr>
            <a:lvl7pPr marL="914400" algn="l" rtl="0" fontAlgn="base">
              <a:lnSpc>
                <a:spcPct val="85000"/>
              </a:lnSpc>
              <a:spcBef>
                <a:spcPct val="0"/>
              </a:spcBef>
              <a:spcAft>
                <a:spcPct val="0"/>
              </a:spcAft>
              <a:defRPr sz="4800">
                <a:solidFill>
                  <a:srgbClr val="404040"/>
                </a:solidFill>
                <a:latin typeface="Calibri Light" pitchFamily="34" charset="0"/>
              </a:defRPr>
            </a:lvl7pPr>
            <a:lvl8pPr marL="1371600" algn="l" rtl="0" fontAlgn="base">
              <a:lnSpc>
                <a:spcPct val="85000"/>
              </a:lnSpc>
              <a:spcBef>
                <a:spcPct val="0"/>
              </a:spcBef>
              <a:spcAft>
                <a:spcPct val="0"/>
              </a:spcAft>
              <a:defRPr sz="4800">
                <a:solidFill>
                  <a:srgbClr val="404040"/>
                </a:solidFill>
                <a:latin typeface="Calibri Light" pitchFamily="34" charset="0"/>
              </a:defRPr>
            </a:lvl8pPr>
            <a:lvl9pPr marL="1828800" algn="l" rtl="0" fontAlgn="base">
              <a:lnSpc>
                <a:spcPct val="85000"/>
              </a:lnSpc>
              <a:spcBef>
                <a:spcPct val="0"/>
              </a:spcBef>
              <a:spcAft>
                <a:spcPct val="0"/>
              </a:spcAft>
              <a:defRPr sz="4800">
                <a:solidFill>
                  <a:srgbClr val="404040"/>
                </a:solidFill>
                <a:latin typeface="Calibri Light" pitchFamily="34" charset="0"/>
              </a:defRPr>
            </a:lvl9pPr>
          </a:lstStyle>
          <a:p>
            <a:pPr algn="ctr" defTabSz="914354">
              <a:defRPr/>
            </a:pPr>
            <a:r>
              <a:rPr lang="en-US" altLang="en-US" sz="2800" dirty="0">
                <a:solidFill>
                  <a:schemeClr val="bg1"/>
                </a:solidFill>
                <a:latin typeface="+mn-lt"/>
              </a:rPr>
              <a:t>Excluding foods “not added with critical nutrients” provides wrong nutritional advice</a:t>
            </a:r>
            <a:endParaRPr lang="en-US" altLang="en-US" sz="2800" b="1" dirty="0">
              <a:solidFill>
                <a:schemeClr val="bg1"/>
              </a:solidFill>
              <a:latin typeface="+mn-lt"/>
            </a:endParaRPr>
          </a:p>
        </p:txBody>
      </p:sp>
      <p:sp>
        <p:nvSpPr>
          <p:cNvPr id="11" name="3 Marcador de contenido">
            <a:extLst>
              <a:ext uri="{FF2B5EF4-FFF2-40B4-BE49-F238E27FC236}">
                <a16:creationId xmlns:a16="http://schemas.microsoft.com/office/drawing/2014/main" id="{061682C8-1223-564D-9804-92729545DECB}"/>
              </a:ext>
            </a:extLst>
          </p:cNvPr>
          <p:cNvSpPr txBox="1">
            <a:spLocks/>
          </p:cNvSpPr>
          <p:nvPr/>
        </p:nvSpPr>
        <p:spPr bwMode="auto">
          <a:xfrm>
            <a:off x="0" y="791001"/>
            <a:ext cx="12192000" cy="923925"/>
          </a:xfrm>
          <a:prstGeom prst="rect">
            <a:avLst/>
          </a:prstGeom>
          <a:solidFill>
            <a:schemeClr val="bg1"/>
          </a:solidFill>
          <a:ln>
            <a:solidFill>
              <a:schemeClr val="bg1"/>
            </a:solidFill>
            <a:miter lim="800000"/>
            <a:headEnd/>
            <a:tailEnd/>
          </a:ln>
          <a:effectLst>
            <a:outerShdw blurRad="50800" dist="38100" dir="5400000" algn="t" rotWithShape="0">
              <a:prstClr val="black">
                <a:alpha val="40000"/>
              </a:prstClr>
            </a:outerShdw>
          </a:effectLst>
        </p:spPr>
        <p:txBody>
          <a:bodyPr lIns="0" rIns="0">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382588" indent="-1825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566738" indent="-1825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749300" indent="-1825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931863" indent="-1825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1389063" indent="-182563"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1846263" indent="-182563"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303463" indent="-182563"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2760663" indent="-182563"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ts val="1200"/>
              </a:spcBef>
              <a:buClr>
                <a:schemeClr val="accent1"/>
              </a:buClr>
              <a:buFont typeface="Calibri" panose="020F0502020204030204" pitchFamily="34" charset="0"/>
              <a:buChar char=" "/>
              <a:defRPr/>
            </a:pPr>
            <a:r>
              <a:rPr lang="es-ES_tradnl" altLang="en-US" sz="2400" b="1" dirty="0" err="1">
                <a:solidFill>
                  <a:srgbClr val="404040"/>
                </a:solidFill>
                <a:latin typeface="+mn-lt"/>
              </a:rPr>
              <a:t>The</a:t>
            </a:r>
            <a:r>
              <a:rPr lang="es-ES_tradnl" altLang="en-US" sz="2400" b="1" dirty="0">
                <a:solidFill>
                  <a:srgbClr val="404040"/>
                </a:solidFill>
                <a:latin typeface="+mn-lt"/>
              </a:rPr>
              <a:t> </a:t>
            </a:r>
            <a:r>
              <a:rPr lang="es-ES_tradnl" altLang="en-US" sz="2400" b="1" dirty="0" err="1">
                <a:solidFill>
                  <a:srgbClr val="404040"/>
                </a:solidFill>
                <a:latin typeface="+mn-lt"/>
              </a:rPr>
              <a:t>warning</a:t>
            </a:r>
            <a:r>
              <a:rPr lang="es-ES_tradnl" altLang="en-US" sz="2400" b="1" dirty="0">
                <a:solidFill>
                  <a:srgbClr val="404040"/>
                </a:solidFill>
                <a:latin typeface="+mn-lt"/>
              </a:rPr>
              <a:t> </a:t>
            </a:r>
            <a:r>
              <a:rPr lang="es-ES_tradnl" altLang="en-US" sz="2400" b="1" dirty="0" err="1">
                <a:solidFill>
                  <a:srgbClr val="404040"/>
                </a:solidFill>
                <a:latin typeface="+mn-lt"/>
              </a:rPr>
              <a:t>label</a:t>
            </a:r>
            <a:r>
              <a:rPr lang="es-ES_tradnl" altLang="en-US" sz="2400" b="1" dirty="0">
                <a:solidFill>
                  <a:srgbClr val="404040"/>
                </a:solidFill>
                <a:latin typeface="+mn-lt"/>
              </a:rPr>
              <a:t> </a:t>
            </a:r>
            <a:r>
              <a:rPr lang="es-ES_tradnl" altLang="en-US" sz="2400" b="1" dirty="0" err="1">
                <a:solidFill>
                  <a:srgbClr val="404040"/>
                </a:solidFill>
                <a:latin typeface="+mn-lt"/>
              </a:rPr>
              <a:t>is</a:t>
            </a:r>
            <a:r>
              <a:rPr lang="es-ES_tradnl" altLang="en-US" sz="2400" b="1" dirty="0">
                <a:solidFill>
                  <a:srgbClr val="404040"/>
                </a:solidFill>
                <a:latin typeface="+mn-lt"/>
              </a:rPr>
              <a:t> </a:t>
            </a:r>
            <a:r>
              <a:rPr lang="es-ES_tradnl" altLang="en-US" sz="2400" b="1" dirty="0" err="1">
                <a:solidFill>
                  <a:srgbClr val="404040"/>
                </a:solidFill>
                <a:latin typeface="+mn-lt"/>
              </a:rPr>
              <a:t>only</a:t>
            </a:r>
            <a:r>
              <a:rPr lang="es-ES_tradnl" altLang="en-US" sz="2400" b="1" dirty="0">
                <a:solidFill>
                  <a:srgbClr val="404040"/>
                </a:solidFill>
                <a:latin typeface="+mn-lt"/>
              </a:rPr>
              <a:t> </a:t>
            </a:r>
            <a:r>
              <a:rPr lang="es-ES_tradnl" altLang="en-US" sz="2400" b="1" dirty="0" err="1">
                <a:solidFill>
                  <a:srgbClr val="404040"/>
                </a:solidFill>
                <a:latin typeface="+mn-lt"/>
              </a:rPr>
              <a:t>required</a:t>
            </a:r>
            <a:r>
              <a:rPr lang="es-ES_tradnl" altLang="en-US" sz="2400" b="1" dirty="0">
                <a:solidFill>
                  <a:srgbClr val="404040"/>
                </a:solidFill>
                <a:latin typeface="+mn-lt"/>
              </a:rPr>
              <a:t> </a:t>
            </a:r>
            <a:r>
              <a:rPr lang="es-ES_tradnl" altLang="en-US" sz="2400" b="1" dirty="0" err="1">
                <a:solidFill>
                  <a:srgbClr val="404040"/>
                </a:solidFill>
                <a:latin typeface="+mn-lt"/>
              </a:rPr>
              <a:t>for</a:t>
            </a:r>
            <a:r>
              <a:rPr lang="es-ES_tradnl" altLang="en-US" sz="2400" b="1" dirty="0">
                <a:solidFill>
                  <a:srgbClr val="404040"/>
                </a:solidFill>
                <a:latin typeface="+mn-lt"/>
              </a:rPr>
              <a:t> </a:t>
            </a:r>
            <a:r>
              <a:rPr lang="es-ES_tradnl" altLang="en-US" sz="2400" b="1" dirty="0" err="1">
                <a:solidFill>
                  <a:srgbClr val="404040"/>
                </a:solidFill>
                <a:latin typeface="+mn-lt"/>
              </a:rPr>
              <a:t>foods</a:t>
            </a:r>
            <a:r>
              <a:rPr lang="es-ES_tradnl" altLang="en-US" sz="2400" b="1" dirty="0">
                <a:solidFill>
                  <a:srgbClr val="404040"/>
                </a:solidFill>
                <a:latin typeface="+mn-lt"/>
              </a:rPr>
              <a:t> to </a:t>
            </a:r>
            <a:r>
              <a:rPr lang="es-ES_tradnl" altLang="en-US" sz="2400" b="1" dirty="0" err="1">
                <a:solidFill>
                  <a:srgbClr val="404040"/>
                </a:solidFill>
                <a:latin typeface="+mn-lt"/>
              </a:rPr>
              <a:t>which</a:t>
            </a:r>
            <a:r>
              <a:rPr lang="es-ES_tradnl" altLang="en-US" sz="2400" b="1" dirty="0">
                <a:solidFill>
                  <a:srgbClr val="404040"/>
                </a:solidFill>
                <a:latin typeface="+mn-lt"/>
              </a:rPr>
              <a:t> </a:t>
            </a:r>
            <a:r>
              <a:rPr lang="es-ES_tradnl" altLang="en-US" sz="2400" b="1" dirty="0" err="1">
                <a:solidFill>
                  <a:srgbClr val="404040"/>
                </a:solidFill>
                <a:latin typeface="+mn-lt"/>
              </a:rPr>
              <a:t>sugars</a:t>
            </a:r>
            <a:r>
              <a:rPr lang="es-ES_tradnl" altLang="en-US" sz="2400" b="1" dirty="0">
                <a:solidFill>
                  <a:srgbClr val="404040"/>
                </a:solidFill>
                <a:latin typeface="+mn-lt"/>
              </a:rPr>
              <a:t>, </a:t>
            </a:r>
            <a:r>
              <a:rPr lang="es-ES_tradnl" altLang="en-US" sz="2400" b="1" dirty="0" err="1">
                <a:solidFill>
                  <a:srgbClr val="404040"/>
                </a:solidFill>
                <a:latin typeface="+mn-lt"/>
              </a:rPr>
              <a:t>honey</a:t>
            </a:r>
            <a:r>
              <a:rPr lang="es-ES_tradnl" altLang="en-US" sz="2400" b="1" dirty="0">
                <a:solidFill>
                  <a:srgbClr val="404040"/>
                </a:solidFill>
                <a:latin typeface="+mn-lt"/>
              </a:rPr>
              <a:t>, </a:t>
            </a:r>
            <a:r>
              <a:rPr lang="es-ES_tradnl" altLang="en-US" sz="2400" b="1" dirty="0" err="1">
                <a:solidFill>
                  <a:srgbClr val="404040"/>
                </a:solidFill>
                <a:latin typeface="+mn-lt"/>
              </a:rPr>
              <a:t>syrups</a:t>
            </a:r>
            <a:r>
              <a:rPr lang="es-ES_tradnl" altLang="en-US" sz="2400" b="1" dirty="0">
                <a:solidFill>
                  <a:srgbClr val="404040"/>
                </a:solidFill>
                <a:latin typeface="+mn-lt"/>
              </a:rPr>
              <a:t>, </a:t>
            </a:r>
            <a:r>
              <a:rPr lang="es-ES_tradnl" altLang="en-US" sz="2400" b="1" dirty="0" err="1">
                <a:solidFill>
                  <a:srgbClr val="404040"/>
                </a:solidFill>
                <a:latin typeface="+mn-lt"/>
              </a:rPr>
              <a:t>saturated</a:t>
            </a:r>
            <a:r>
              <a:rPr lang="es-ES_tradnl" altLang="en-US" sz="2400" b="1" dirty="0">
                <a:solidFill>
                  <a:srgbClr val="404040"/>
                </a:solidFill>
                <a:latin typeface="+mn-lt"/>
              </a:rPr>
              <a:t> </a:t>
            </a:r>
            <a:r>
              <a:rPr lang="es-ES_tradnl" altLang="en-US" sz="2400" b="1" dirty="0" err="1">
                <a:solidFill>
                  <a:srgbClr val="404040"/>
                </a:solidFill>
                <a:latin typeface="+mn-lt"/>
              </a:rPr>
              <a:t>fats</a:t>
            </a:r>
            <a:r>
              <a:rPr lang="es-ES_tradnl" altLang="en-US" sz="2400" b="1" dirty="0">
                <a:solidFill>
                  <a:srgbClr val="404040"/>
                </a:solidFill>
                <a:latin typeface="+mn-lt"/>
              </a:rPr>
              <a:t>, </a:t>
            </a:r>
            <a:r>
              <a:rPr lang="es-ES_tradnl" altLang="en-US" sz="2400" b="1" dirty="0" err="1">
                <a:solidFill>
                  <a:srgbClr val="404040"/>
                </a:solidFill>
                <a:latin typeface="+mn-lt"/>
              </a:rPr>
              <a:t>or</a:t>
            </a:r>
            <a:r>
              <a:rPr lang="es-ES_tradnl" altLang="en-US" sz="2400" b="1" dirty="0">
                <a:solidFill>
                  <a:srgbClr val="404040"/>
                </a:solidFill>
                <a:latin typeface="+mn-lt"/>
              </a:rPr>
              <a:t> </a:t>
            </a:r>
            <a:r>
              <a:rPr lang="es-ES_tradnl" altLang="en-US" sz="2400" b="1" dirty="0" err="1">
                <a:solidFill>
                  <a:srgbClr val="404040"/>
                </a:solidFill>
                <a:latin typeface="+mn-lt"/>
              </a:rPr>
              <a:t>sodium</a:t>
            </a:r>
            <a:r>
              <a:rPr lang="es-ES_tradnl" altLang="en-US" sz="2400" b="1" dirty="0">
                <a:solidFill>
                  <a:srgbClr val="404040"/>
                </a:solidFill>
                <a:latin typeface="+mn-lt"/>
              </a:rPr>
              <a:t> </a:t>
            </a:r>
            <a:r>
              <a:rPr lang="es-ES_tradnl" altLang="en-US" sz="2400" b="1" dirty="0" err="1">
                <a:solidFill>
                  <a:srgbClr val="404040"/>
                </a:solidFill>
                <a:latin typeface="+mn-lt"/>
              </a:rPr>
              <a:t>have</a:t>
            </a:r>
            <a:r>
              <a:rPr lang="es-ES_tradnl" altLang="en-US" sz="2400" b="1" dirty="0">
                <a:solidFill>
                  <a:srgbClr val="404040"/>
                </a:solidFill>
                <a:latin typeface="+mn-lt"/>
              </a:rPr>
              <a:t> </a:t>
            </a:r>
            <a:r>
              <a:rPr lang="es-ES_tradnl" altLang="en-US" sz="2400" b="1" dirty="0" err="1">
                <a:solidFill>
                  <a:srgbClr val="404040"/>
                </a:solidFill>
                <a:latin typeface="+mn-lt"/>
              </a:rPr>
              <a:t>been</a:t>
            </a:r>
            <a:r>
              <a:rPr lang="es-ES_tradnl" altLang="en-US" sz="2400" b="1" dirty="0">
                <a:solidFill>
                  <a:srgbClr val="404040"/>
                </a:solidFill>
                <a:latin typeface="+mn-lt"/>
              </a:rPr>
              <a:t> </a:t>
            </a:r>
            <a:r>
              <a:rPr lang="es-ES_tradnl" altLang="en-US" sz="2400" b="1" dirty="0" err="1">
                <a:solidFill>
                  <a:srgbClr val="404040"/>
                </a:solidFill>
                <a:latin typeface="+mn-lt"/>
              </a:rPr>
              <a:t>added</a:t>
            </a:r>
            <a:r>
              <a:rPr lang="es-ES_tradnl" altLang="en-US" sz="2400" b="1" dirty="0">
                <a:solidFill>
                  <a:srgbClr val="404040"/>
                </a:solidFill>
                <a:latin typeface="+mn-lt"/>
              </a:rPr>
              <a:t> and </a:t>
            </a:r>
            <a:r>
              <a:rPr lang="es-ES_tradnl" altLang="en-US" sz="2400" b="1" dirty="0" err="1">
                <a:solidFill>
                  <a:srgbClr val="404040"/>
                </a:solidFill>
                <a:latin typeface="+mn-lt"/>
              </a:rPr>
              <a:t>exceed</a:t>
            </a:r>
            <a:r>
              <a:rPr lang="es-ES_tradnl" altLang="en-US" sz="2400" b="1" dirty="0">
                <a:solidFill>
                  <a:srgbClr val="404040"/>
                </a:solidFill>
                <a:latin typeface="+mn-lt"/>
              </a:rPr>
              <a:t> </a:t>
            </a:r>
            <a:r>
              <a:rPr lang="es-ES_tradnl" altLang="en-US" sz="2400" b="1" dirty="0" err="1">
                <a:solidFill>
                  <a:srgbClr val="404040"/>
                </a:solidFill>
                <a:latin typeface="+mn-lt"/>
              </a:rPr>
              <a:t>the</a:t>
            </a:r>
            <a:r>
              <a:rPr lang="es-ES_tradnl" altLang="en-US" sz="2400" b="1" dirty="0">
                <a:solidFill>
                  <a:srgbClr val="404040"/>
                </a:solidFill>
                <a:latin typeface="+mn-lt"/>
              </a:rPr>
              <a:t> </a:t>
            </a:r>
            <a:r>
              <a:rPr lang="es-ES_tradnl" altLang="en-US" sz="2400" b="1" dirty="0" err="1">
                <a:solidFill>
                  <a:srgbClr val="404040"/>
                </a:solidFill>
                <a:latin typeface="+mn-lt"/>
              </a:rPr>
              <a:t>thresholds</a:t>
            </a:r>
            <a:endParaRPr lang="es-ES_tradnl" altLang="en-US" sz="2400" b="1" dirty="0">
              <a:solidFill>
                <a:srgbClr val="404040"/>
              </a:solidFill>
              <a:latin typeface="+mn-lt"/>
            </a:endParaRPr>
          </a:p>
        </p:txBody>
      </p:sp>
      <p:pic>
        <p:nvPicPr>
          <p:cNvPr id="12" name="Picture 3">
            <a:extLst>
              <a:ext uri="{FF2B5EF4-FFF2-40B4-BE49-F238E27FC236}">
                <a16:creationId xmlns:a16="http://schemas.microsoft.com/office/drawing/2014/main" id="{DDA54798-733D-FD4C-BB6F-8776776F3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309" t="45714" r="68204"/>
          <a:stretch>
            <a:fillRect/>
          </a:stretch>
        </p:blipFill>
        <p:spPr bwMode="auto">
          <a:xfrm>
            <a:off x="848140" y="1887539"/>
            <a:ext cx="3275500" cy="419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50520985-8DA5-B544-A1BC-1D7785C506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94" t="42857" r="53026" b="7143"/>
          <a:stretch>
            <a:fillRect/>
          </a:stretch>
        </p:blipFill>
        <p:spPr bwMode="auto">
          <a:xfrm>
            <a:off x="4276725" y="3130102"/>
            <a:ext cx="363855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9863D242-17F7-E147-8851-C98E9E7D09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676" t="39500" r="49481" b="19096"/>
          <a:stretch>
            <a:fillRect/>
          </a:stretch>
        </p:blipFill>
        <p:spPr bwMode="auto">
          <a:xfrm>
            <a:off x="8002939" y="3316815"/>
            <a:ext cx="40386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18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D4AB38-5871-ACF9-8AE9-8105AEA9C7AF}"/>
              </a:ext>
            </a:extLst>
          </p:cNvPr>
          <p:cNvCxnSpPr>
            <a:cxnSpLocks/>
          </p:cNvCxnSpPr>
          <p:nvPr/>
        </p:nvCxnSpPr>
        <p:spPr>
          <a:xfrm>
            <a:off x="150462" y="6140613"/>
            <a:ext cx="118910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C11A9C-8EB7-BEB5-10E5-8287532C747B}"/>
              </a:ext>
            </a:extLst>
          </p:cNvPr>
          <p:cNvSpPr txBox="1"/>
          <p:nvPr/>
        </p:nvSpPr>
        <p:spPr>
          <a:xfrm>
            <a:off x="1545505" y="6299975"/>
            <a:ext cx="8408636" cy="297454"/>
          </a:xfrm>
          <a:prstGeom prst="rect">
            <a:avLst/>
          </a:prstGeom>
          <a:noFill/>
        </p:spPr>
        <p:txBody>
          <a:bodyPr wrap="square" rtlCol="0">
            <a:spAutoFit/>
          </a:bodyPr>
          <a:lstStyle/>
          <a:p>
            <a:r>
              <a:rPr lang="en-US" sz="1333" b="1" dirty="0">
                <a:latin typeface="WEB Regular Bold" panose="02000503040000020003" pitchFamily="2" charset="77"/>
              </a:rPr>
              <a:t>From Lunchbox to Lab: </a:t>
            </a:r>
            <a:r>
              <a:rPr lang="en-US" sz="1333" dirty="0">
                <a:latin typeface="WEB Regular Regular" panose="02000503040000020003" pitchFamily="2" charset="77"/>
              </a:rPr>
              <a:t>The Science Behind Processed Foods</a:t>
            </a:r>
            <a:endParaRPr lang="en-US" sz="1333" dirty="0">
              <a:solidFill>
                <a:srgbClr val="D96C01"/>
              </a:solidFill>
              <a:latin typeface="WEB Regular Regular" panose="02000503040000020003" pitchFamily="2" charset="77"/>
            </a:endParaRPr>
          </a:p>
        </p:txBody>
      </p:sp>
      <p:pic>
        <p:nvPicPr>
          <p:cNvPr id="2" name="Imagem 1" descr="Uma imagem com Gráficos, logótipo, Tipo de letra, design gráfico&#10;&#10;Os conteúdos gerados por IA podem estar incorretos.">
            <a:extLst>
              <a:ext uri="{FF2B5EF4-FFF2-40B4-BE49-F238E27FC236}">
                <a16:creationId xmlns:a16="http://schemas.microsoft.com/office/drawing/2014/main" id="{D06717F9-C964-BE53-F939-A2D3C13F992A}"/>
              </a:ext>
            </a:extLst>
          </p:cNvPr>
          <p:cNvPicPr>
            <a:picLocks noChangeAspect="1"/>
          </p:cNvPicPr>
          <p:nvPr/>
        </p:nvPicPr>
        <p:blipFill>
          <a:blip r:embed="rId3"/>
          <a:stretch>
            <a:fillRect/>
          </a:stretch>
        </p:blipFill>
        <p:spPr>
          <a:xfrm>
            <a:off x="265076" y="6299975"/>
            <a:ext cx="1166129" cy="307776"/>
          </a:xfrm>
          <a:prstGeom prst="rect">
            <a:avLst/>
          </a:prstGeom>
        </p:spPr>
      </p:pic>
      <p:sp>
        <p:nvSpPr>
          <p:cNvPr id="6" name="Google Shape;162;p32">
            <a:extLst>
              <a:ext uri="{FF2B5EF4-FFF2-40B4-BE49-F238E27FC236}">
                <a16:creationId xmlns:a16="http://schemas.microsoft.com/office/drawing/2014/main" id="{48B49B4C-0231-DF4D-EE57-989B2041220A}"/>
              </a:ext>
            </a:extLst>
          </p:cNvPr>
          <p:cNvSpPr txBox="1">
            <a:spLocks/>
          </p:cNvSpPr>
          <p:nvPr/>
        </p:nvSpPr>
        <p:spPr>
          <a:xfrm flipH="1">
            <a:off x="9983322" y="6255689"/>
            <a:ext cx="2058217" cy="42877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pt-PT" sz="1333" dirty="0">
                <a:solidFill>
                  <a:srgbClr val="004998"/>
                </a:solidFill>
                <a:latin typeface="WEB Regular Regular" panose="02000503040000020003" pitchFamily="2" charset="77"/>
                <a:cs typeface="Poppins" pitchFamily="2" charset="77"/>
              </a:rPr>
              <a:t>16</a:t>
            </a:r>
            <a:r>
              <a:rPr lang="pt-PT" sz="1333" baseline="30000" dirty="0">
                <a:solidFill>
                  <a:srgbClr val="004998"/>
                </a:solidFill>
                <a:latin typeface="WEB Regular Regular" panose="02000503040000020003" pitchFamily="2" charset="77"/>
                <a:cs typeface="Poppins" pitchFamily="2" charset="77"/>
              </a:rPr>
              <a:t>th</a:t>
            </a:r>
            <a:r>
              <a:rPr lang="pt-PT" sz="1333" dirty="0">
                <a:solidFill>
                  <a:srgbClr val="004998"/>
                </a:solidFill>
                <a:latin typeface="WEB Regular Regular" panose="02000503040000020003" pitchFamily="2" charset="77"/>
                <a:cs typeface="Poppins" pitchFamily="2" charset="77"/>
              </a:rPr>
              <a:t> </a:t>
            </a:r>
            <a:r>
              <a:rPr lang="pt-PT" sz="1333" dirty="0" err="1">
                <a:solidFill>
                  <a:srgbClr val="004998"/>
                </a:solidFill>
                <a:latin typeface="WEB Regular Regular" panose="02000503040000020003" pitchFamily="2" charset="77"/>
                <a:cs typeface="Poppins" pitchFamily="2" charset="77"/>
              </a:rPr>
              <a:t>October</a:t>
            </a:r>
            <a:r>
              <a:rPr lang="pt-PT" sz="1333" dirty="0">
                <a:solidFill>
                  <a:srgbClr val="004998"/>
                </a:solidFill>
                <a:latin typeface="WEB Regular Regular" panose="02000503040000020003" pitchFamily="2" charset="77"/>
                <a:cs typeface="Poppins" pitchFamily="2" charset="77"/>
              </a:rPr>
              <a:t> 2025</a:t>
            </a:r>
          </a:p>
        </p:txBody>
      </p:sp>
      <p:pic>
        <p:nvPicPr>
          <p:cNvPr id="9" name="Imagen 8">
            <a:extLst>
              <a:ext uri="{FF2B5EF4-FFF2-40B4-BE49-F238E27FC236}">
                <a16:creationId xmlns:a16="http://schemas.microsoft.com/office/drawing/2014/main" id="{57062C1D-E5B8-A446-8BD1-31A477800962}"/>
              </a:ext>
            </a:extLst>
          </p:cNvPr>
          <p:cNvPicPr>
            <a:picLocks noChangeAspect="1"/>
          </p:cNvPicPr>
          <p:nvPr/>
        </p:nvPicPr>
        <p:blipFill>
          <a:blip r:embed="rId4"/>
          <a:stretch>
            <a:fillRect/>
          </a:stretch>
        </p:blipFill>
        <p:spPr>
          <a:xfrm>
            <a:off x="-234951" y="559711"/>
            <a:ext cx="5187950" cy="5187950"/>
          </a:xfrm>
          <a:prstGeom prst="rect">
            <a:avLst/>
          </a:prstGeom>
        </p:spPr>
      </p:pic>
      <p:sp>
        <p:nvSpPr>
          <p:cNvPr id="11" name="CuadroTexto 10">
            <a:extLst>
              <a:ext uri="{FF2B5EF4-FFF2-40B4-BE49-F238E27FC236}">
                <a16:creationId xmlns:a16="http://schemas.microsoft.com/office/drawing/2014/main" id="{DAA3FAC5-749E-5D4C-98E1-0FBEFE1C18D5}"/>
              </a:ext>
            </a:extLst>
          </p:cNvPr>
          <p:cNvSpPr txBox="1"/>
          <p:nvPr/>
        </p:nvSpPr>
        <p:spPr>
          <a:xfrm>
            <a:off x="4114801" y="845362"/>
            <a:ext cx="7413170" cy="2308324"/>
          </a:xfrm>
          <a:prstGeom prst="rect">
            <a:avLst/>
          </a:prstGeom>
          <a:noFill/>
        </p:spPr>
        <p:txBody>
          <a:bodyPr wrap="square" rtlCol="0">
            <a:spAutoFit/>
          </a:bodyPr>
          <a:lstStyle/>
          <a:p>
            <a:pPr fontAlgn="base"/>
            <a:r>
              <a:rPr lang="es-AR" b="1" dirty="0"/>
              <a:t>Ingredients:</a:t>
            </a:r>
            <a:endParaRPr lang="es-AR" dirty="0"/>
          </a:p>
          <a:p>
            <a:pPr fontAlgn="base"/>
            <a:r>
              <a:rPr lang="es-AR" dirty="0"/>
              <a:t>Cream, skimmed milk powder, emulsifiers (mono- and diglycerides of fatty acids), stabilizers (carrageenans, xanthan gum). </a:t>
            </a:r>
          </a:p>
          <a:p>
            <a:pPr fontAlgn="base"/>
            <a:endParaRPr lang="es-AR" dirty="0"/>
          </a:p>
          <a:p>
            <a:pPr fontAlgn="base"/>
            <a:r>
              <a:rPr lang="es-AR" dirty="0"/>
              <a:t>Saturated fat.   21.5/100</a:t>
            </a:r>
          </a:p>
          <a:p>
            <a:pPr fontAlgn="base"/>
            <a:endParaRPr lang="es-AR" dirty="0"/>
          </a:p>
          <a:p>
            <a:pPr fontAlgn="base"/>
            <a:endParaRPr lang="es-AR" dirty="0"/>
          </a:p>
          <a:p>
            <a:endParaRPr lang="es-ES_tradnl" dirty="0"/>
          </a:p>
        </p:txBody>
      </p:sp>
      <p:pic>
        <p:nvPicPr>
          <p:cNvPr id="12" name="Picture 6">
            <a:extLst>
              <a:ext uri="{FF2B5EF4-FFF2-40B4-BE49-F238E27FC236}">
                <a16:creationId xmlns:a16="http://schemas.microsoft.com/office/drawing/2014/main" id="{EFFE431D-96DE-4643-8647-A526187CD6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94" t="42857" r="53026" b="7143"/>
          <a:stretch>
            <a:fillRect/>
          </a:stretch>
        </p:blipFill>
        <p:spPr bwMode="auto">
          <a:xfrm>
            <a:off x="4467679" y="2896511"/>
            <a:ext cx="363855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12">
            <a:extLst>
              <a:ext uri="{FF2B5EF4-FFF2-40B4-BE49-F238E27FC236}">
                <a16:creationId xmlns:a16="http://schemas.microsoft.com/office/drawing/2014/main" id="{A8F102C5-0E6C-AA48-9E35-CF7BF412C485}"/>
              </a:ext>
            </a:extLst>
          </p:cNvPr>
          <p:cNvSpPr/>
          <p:nvPr/>
        </p:nvSpPr>
        <p:spPr>
          <a:xfrm>
            <a:off x="8235042" y="3588806"/>
            <a:ext cx="6096000" cy="1754326"/>
          </a:xfrm>
          <a:prstGeom prst="rect">
            <a:avLst/>
          </a:prstGeom>
        </p:spPr>
        <p:txBody>
          <a:bodyPr>
            <a:spAutoFit/>
          </a:bodyPr>
          <a:lstStyle/>
          <a:p>
            <a:pPr fontAlgn="base"/>
            <a:r>
              <a:rPr lang="es-AR" b="1" dirty="0">
                <a:solidFill>
                  <a:srgbClr val="333333"/>
                </a:solidFill>
                <a:latin typeface="inherit"/>
              </a:rPr>
              <a:t>Ingredients:</a:t>
            </a:r>
            <a:endParaRPr lang="es-AR" dirty="0">
              <a:solidFill>
                <a:srgbClr val="333333"/>
              </a:solidFill>
              <a:latin typeface="Inter Regular"/>
            </a:endParaRPr>
          </a:p>
          <a:p>
            <a:pPr fontAlgn="base"/>
            <a:r>
              <a:rPr lang="es-AR" dirty="0">
                <a:solidFill>
                  <a:srgbClr val="333333"/>
                </a:solidFill>
                <a:latin typeface="Inter Regular"/>
              </a:rPr>
              <a:t>Cream.</a:t>
            </a:r>
          </a:p>
          <a:p>
            <a:pPr fontAlgn="base"/>
            <a:endParaRPr lang="es-AR" dirty="0">
              <a:solidFill>
                <a:srgbClr val="333333"/>
              </a:solidFill>
              <a:latin typeface="Inter Regular"/>
            </a:endParaRPr>
          </a:p>
          <a:p>
            <a:pPr fontAlgn="base"/>
            <a:r>
              <a:rPr lang="es-AR" dirty="0">
                <a:solidFill>
                  <a:srgbClr val="333333"/>
                </a:solidFill>
                <a:latin typeface="Inter Regular"/>
              </a:rPr>
              <a:t>Saturated fat   17/100</a:t>
            </a:r>
          </a:p>
          <a:p>
            <a:pPr fontAlgn="base"/>
            <a:endParaRPr lang="es-AR" b="0" i="0" dirty="0">
              <a:solidFill>
                <a:srgbClr val="333333"/>
              </a:solidFill>
              <a:effectLst/>
              <a:latin typeface="Inter Regular"/>
            </a:endParaRPr>
          </a:p>
          <a:p>
            <a:pPr fontAlgn="base"/>
            <a:endParaRPr lang="es-AR" b="0" i="0" dirty="0">
              <a:solidFill>
                <a:srgbClr val="333333"/>
              </a:solidFill>
              <a:effectLst/>
              <a:latin typeface="Inter Regular"/>
            </a:endParaRPr>
          </a:p>
        </p:txBody>
      </p:sp>
    </p:spTree>
    <p:extLst>
      <p:ext uri="{BB962C8B-B14F-4D97-AF65-F5344CB8AC3E}">
        <p14:creationId xmlns:p14="http://schemas.microsoft.com/office/powerpoint/2010/main" val="1048536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Box 4">
            <a:extLst>
              <a:ext uri="{FF2B5EF4-FFF2-40B4-BE49-F238E27FC236}">
                <a16:creationId xmlns:a16="http://schemas.microsoft.com/office/drawing/2014/main" id="{39BD8591-4809-844A-B46A-E36ED09DC94E}"/>
              </a:ext>
            </a:extLst>
          </p:cNvPr>
          <p:cNvSpPr txBox="1">
            <a:spLocks noChangeArrowheads="1"/>
          </p:cNvSpPr>
          <p:nvPr/>
        </p:nvSpPr>
        <p:spPr bwMode="auto">
          <a:xfrm>
            <a:off x="143442" y="763588"/>
            <a:ext cx="119009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_tradnl" altLang="es-AR" sz="2800" b="1" dirty="0" err="1"/>
              <a:t>Warning</a:t>
            </a:r>
            <a:r>
              <a:rPr lang="es-ES_tradnl" altLang="es-AR" sz="2800" b="1" dirty="0"/>
              <a:t> </a:t>
            </a:r>
            <a:r>
              <a:rPr lang="es-ES_tradnl" altLang="es-AR" sz="2800" b="1" dirty="0" err="1"/>
              <a:t>labels</a:t>
            </a:r>
            <a:r>
              <a:rPr lang="es-ES_tradnl" altLang="es-AR" sz="2800" b="1" dirty="0"/>
              <a:t> </a:t>
            </a:r>
            <a:r>
              <a:rPr lang="es-ES_tradnl" altLang="es-AR" sz="2800" b="1" dirty="0" err="1"/>
              <a:t>determined</a:t>
            </a:r>
            <a:r>
              <a:rPr lang="es-ES_tradnl" altLang="es-AR" sz="2800" b="1" dirty="0"/>
              <a:t> </a:t>
            </a:r>
            <a:r>
              <a:rPr lang="es-ES_tradnl" altLang="es-AR" sz="2800" b="1" dirty="0" err="1"/>
              <a:t>with</a:t>
            </a:r>
            <a:r>
              <a:rPr lang="es-ES_tradnl" altLang="es-AR" sz="2800" b="1" dirty="0"/>
              <a:t> </a:t>
            </a:r>
            <a:r>
              <a:rPr lang="es-ES_tradnl" altLang="es-AR" sz="2800" b="1" dirty="0" err="1"/>
              <a:t>respect</a:t>
            </a:r>
            <a:r>
              <a:rPr lang="es-ES_tradnl" altLang="es-AR" sz="2800" b="1" dirty="0"/>
              <a:t> to </a:t>
            </a:r>
            <a:r>
              <a:rPr lang="es-ES_tradnl" altLang="es-AR" sz="2800" b="1" dirty="0" err="1"/>
              <a:t>the</a:t>
            </a:r>
            <a:r>
              <a:rPr lang="es-ES_tradnl" altLang="es-AR" sz="2800" b="1" dirty="0"/>
              <a:t> </a:t>
            </a:r>
            <a:r>
              <a:rPr lang="es-ES_tradnl" altLang="es-AR" sz="2800" b="1" dirty="0" err="1"/>
              <a:t>product’s</a:t>
            </a:r>
            <a:r>
              <a:rPr lang="es-ES_tradnl" altLang="es-AR" sz="2800" b="1" dirty="0"/>
              <a:t> total </a:t>
            </a:r>
            <a:r>
              <a:rPr lang="es-ES_tradnl" altLang="es-AR" sz="2800" b="1" dirty="0" err="1"/>
              <a:t>calorie</a:t>
            </a:r>
            <a:r>
              <a:rPr lang="es-ES_tradnl" altLang="es-AR" sz="2800" b="1" dirty="0"/>
              <a:t> </a:t>
            </a:r>
            <a:r>
              <a:rPr lang="es-ES_tradnl" altLang="es-AR" sz="2800" b="1" dirty="0" err="1"/>
              <a:t>content</a:t>
            </a:r>
            <a:endParaRPr lang="es-ES_tradnl" altLang="es-AR" sz="2800" b="1" dirty="0"/>
          </a:p>
        </p:txBody>
      </p:sp>
      <p:pic>
        <p:nvPicPr>
          <p:cNvPr id="152579" name="Picture 5">
            <a:extLst>
              <a:ext uri="{FF2B5EF4-FFF2-40B4-BE49-F238E27FC236}">
                <a16:creationId xmlns:a16="http://schemas.microsoft.com/office/drawing/2014/main" id="{34E74383-AE0B-1E45-9C02-62086F28A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057" t="26888" r="18686" b="23257"/>
          <a:stretch>
            <a:fillRect/>
          </a:stretch>
        </p:blipFill>
        <p:spPr bwMode="auto">
          <a:xfrm>
            <a:off x="685800" y="3340100"/>
            <a:ext cx="137795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7">
            <a:extLst>
              <a:ext uri="{FF2B5EF4-FFF2-40B4-BE49-F238E27FC236}">
                <a16:creationId xmlns:a16="http://schemas.microsoft.com/office/drawing/2014/main" id="{A04084EF-6112-8D4D-B4A9-1A5C8E9BE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147" t="29536" r="59483" b="27986"/>
          <a:stretch>
            <a:fillRect/>
          </a:stretch>
        </p:blipFill>
        <p:spPr bwMode="auto">
          <a:xfrm>
            <a:off x="685800" y="1573213"/>
            <a:ext cx="137795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10">
            <a:extLst>
              <a:ext uri="{FF2B5EF4-FFF2-40B4-BE49-F238E27FC236}">
                <a16:creationId xmlns:a16="http://schemas.microsoft.com/office/drawing/2014/main" id="{84D4CB95-F6ED-5043-A7D6-DFFCA94E2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972" t="31122" r="-343" b="22958"/>
          <a:stretch>
            <a:fillRect/>
          </a:stretch>
        </p:blipFill>
        <p:spPr bwMode="auto">
          <a:xfrm>
            <a:off x="685800" y="5029200"/>
            <a:ext cx="137795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575228E0-2332-D246-9BB7-D9B0E294D702}"/>
              </a:ext>
            </a:extLst>
          </p:cNvPr>
          <p:cNvCxnSpPr/>
          <p:nvPr/>
        </p:nvCxnSpPr>
        <p:spPr>
          <a:xfrm>
            <a:off x="2030413" y="5453063"/>
            <a:ext cx="0" cy="1046162"/>
          </a:xfrm>
          <a:prstGeom prst="line">
            <a:avLst/>
          </a:prstGeom>
        </p:spPr>
        <p:style>
          <a:lnRef idx="1">
            <a:schemeClr val="accent1"/>
          </a:lnRef>
          <a:fillRef idx="0">
            <a:schemeClr val="accent1"/>
          </a:fillRef>
          <a:effectRef idx="0">
            <a:schemeClr val="accent1"/>
          </a:effectRef>
          <a:fontRef idx="minor">
            <a:schemeClr val="tx1"/>
          </a:fontRef>
        </p:style>
      </p:cxnSp>
      <p:sp>
        <p:nvSpPr>
          <p:cNvPr id="152583" name="TextBox 13">
            <a:extLst>
              <a:ext uri="{FF2B5EF4-FFF2-40B4-BE49-F238E27FC236}">
                <a16:creationId xmlns:a16="http://schemas.microsoft.com/office/drawing/2014/main" id="{29B23B0B-5DC4-0641-927F-C47BBB94C65A}"/>
              </a:ext>
            </a:extLst>
          </p:cNvPr>
          <p:cNvSpPr txBox="1">
            <a:spLocks noChangeArrowheads="1"/>
          </p:cNvSpPr>
          <p:nvPr/>
        </p:nvSpPr>
        <p:spPr bwMode="auto">
          <a:xfrm>
            <a:off x="2528888" y="1677988"/>
            <a:ext cx="9515475" cy="461665"/>
          </a:xfrm>
          <a:prstGeom prst="rect">
            <a:avLst/>
          </a:prstGeom>
          <a:solidFill>
            <a:srgbClr val="C00000"/>
          </a:solidFill>
          <a:ln w="9525">
            <a:solidFill>
              <a:srgbClr val="C00000"/>
            </a:solidFill>
            <a:miter lim="800000"/>
            <a:headEnd/>
            <a:tailEnd/>
          </a:ln>
        </p:spPr>
        <p:txBody>
          <a:bodyPr>
            <a:spAutoFit/>
          </a:bodyPr>
          <a:lstStyle/>
          <a:p>
            <a:r>
              <a:rPr lang="en-US" altLang="es-AR" sz="2400" b="1" dirty="0">
                <a:solidFill>
                  <a:schemeClr val="bg1"/>
                </a:solidFill>
              </a:rPr>
              <a:t>Used when sugar contributes more than 10% of the product’s calories</a:t>
            </a:r>
          </a:p>
        </p:txBody>
      </p:sp>
      <p:pic>
        <p:nvPicPr>
          <p:cNvPr id="152584" name="Picture 15">
            <a:extLst>
              <a:ext uri="{FF2B5EF4-FFF2-40B4-BE49-F238E27FC236}">
                <a16:creationId xmlns:a16="http://schemas.microsoft.com/office/drawing/2014/main" id="{19F219DD-D860-0747-9B48-E0AEA573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578"/>
          <a:stretch>
            <a:fillRect/>
          </a:stretch>
        </p:blipFill>
        <p:spPr bwMode="auto">
          <a:xfrm>
            <a:off x="2365375" y="2270125"/>
            <a:ext cx="21082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AF631DBF-25E4-6D4B-A67C-B156F8479EA7}"/>
              </a:ext>
            </a:extLst>
          </p:cNvPr>
          <p:cNvSpPr txBox="1">
            <a:spLocks noRot="1" noChangeAspect="1" noMove="1" noResize="1" noEditPoints="1" noAdjustHandles="1" noChangeArrowheads="1" noChangeShapeType="1" noTextEdit="1"/>
          </p:cNvSpPr>
          <p:nvPr/>
        </p:nvSpPr>
        <p:spPr>
          <a:xfrm>
            <a:off x="2952123" y="3283664"/>
            <a:ext cx="1110343" cy="400110"/>
          </a:xfrm>
          <a:prstGeom prst="rect">
            <a:avLst/>
          </a:prstGeom>
          <a:blipFill>
            <a:blip r:embed="rId4"/>
            <a:stretch>
              <a:fillRect t="-9375" b="-25000"/>
            </a:stretch>
          </a:blipFill>
        </p:spPr>
        <p:txBody>
          <a:bodyPr/>
          <a:lstStyle/>
          <a:p>
            <a:pPr>
              <a:defRPr/>
            </a:pPr>
            <a:r>
              <a:rPr lang="es-ES_tradnl">
                <a:noFill/>
              </a:rPr>
              <a:t> </a:t>
            </a:r>
          </a:p>
        </p:txBody>
      </p:sp>
      <p:pic>
        <p:nvPicPr>
          <p:cNvPr id="152586" name="Picture 17">
            <a:extLst>
              <a:ext uri="{FF2B5EF4-FFF2-40B4-BE49-F238E27FC236}">
                <a16:creationId xmlns:a16="http://schemas.microsoft.com/office/drawing/2014/main" id="{49179D44-05D7-A341-BC0C-A1938ABAC1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207" b="16676"/>
          <a:stretch>
            <a:fillRect/>
          </a:stretch>
        </p:blipFill>
        <p:spPr bwMode="auto">
          <a:xfrm>
            <a:off x="4775200" y="2151063"/>
            <a:ext cx="213201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7A565A3D-5349-A248-9058-CCDFCB8750C1}"/>
              </a:ext>
            </a:extLst>
          </p:cNvPr>
          <p:cNvSpPr txBox="1">
            <a:spLocks noRot="1" noChangeAspect="1" noMove="1" noResize="1" noEditPoints="1" noAdjustHandles="1" noChangeArrowheads="1" noChangeShapeType="1" noTextEdit="1"/>
          </p:cNvSpPr>
          <p:nvPr/>
        </p:nvSpPr>
        <p:spPr>
          <a:xfrm>
            <a:off x="5513355" y="3324134"/>
            <a:ext cx="1110343" cy="400110"/>
          </a:xfrm>
          <a:prstGeom prst="rect">
            <a:avLst/>
          </a:prstGeom>
          <a:blipFill>
            <a:blip r:embed="rId6"/>
            <a:stretch>
              <a:fillRect t="-6250" b="-25000"/>
            </a:stretch>
          </a:blipFill>
        </p:spPr>
        <p:txBody>
          <a:bodyPr/>
          <a:lstStyle/>
          <a:p>
            <a:pPr>
              <a:defRPr/>
            </a:pPr>
            <a:r>
              <a:rPr lang="es-ES_tradnl">
                <a:noFill/>
              </a:rPr>
              <a:t> </a:t>
            </a:r>
          </a:p>
        </p:txBody>
      </p:sp>
      <p:pic>
        <p:nvPicPr>
          <p:cNvPr id="152588" name="Picture 19">
            <a:extLst>
              <a:ext uri="{FF2B5EF4-FFF2-40B4-BE49-F238E27FC236}">
                <a16:creationId xmlns:a16="http://schemas.microsoft.com/office/drawing/2014/main" id="{27C314CA-587E-FB4A-961B-A399A2A8B6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9140" b="8215"/>
          <a:stretch>
            <a:fillRect/>
          </a:stretch>
        </p:blipFill>
        <p:spPr bwMode="auto">
          <a:xfrm>
            <a:off x="7586663" y="2270125"/>
            <a:ext cx="15621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9" name="TextBox 20">
            <a:extLst>
              <a:ext uri="{FF2B5EF4-FFF2-40B4-BE49-F238E27FC236}">
                <a16:creationId xmlns:a16="http://schemas.microsoft.com/office/drawing/2014/main" id="{2F80D46C-5247-5345-A4CB-B5FF6DA2AE95}"/>
              </a:ext>
            </a:extLst>
          </p:cNvPr>
          <p:cNvSpPr txBox="1">
            <a:spLocks noChangeArrowheads="1"/>
          </p:cNvSpPr>
          <p:nvPr/>
        </p:nvSpPr>
        <p:spPr bwMode="auto">
          <a:xfrm>
            <a:off x="8074025" y="3330575"/>
            <a:ext cx="1111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tLang="es-AR" sz="2000" b="1"/>
              <a:t>&gt;8 g</a:t>
            </a:r>
          </a:p>
        </p:txBody>
      </p:sp>
      <p:sp>
        <p:nvSpPr>
          <p:cNvPr id="152590" name="TextBox 21">
            <a:extLst>
              <a:ext uri="{FF2B5EF4-FFF2-40B4-BE49-F238E27FC236}">
                <a16:creationId xmlns:a16="http://schemas.microsoft.com/office/drawing/2014/main" id="{915E3DB1-F737-024A-9798-4BA89E5CC34A}"/>
              </a:ext>
            </a:extLst>
          </p:cNvPr>
          <p:cNvSpPr txBox="1">
            <a:spLocks noChangeArrowheads="1"/>
          </p:cNvSpPr>
          <p:nvPr/>
        </p:nvSpPr>
        <p:spPr bwMode="auto">
          <a:xfrm>
            <a:off x="9185275" y="2636838"/>
            <a:ext cx="2686050" cy="40005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s-ES_tradnl" altLang="es-AR" sz="2000" b="1" dirty="0" err="1"/>
              <a:t>Undefined</a:t>
            </a:r>
            <a:r>
              <a:rPr lang="es-ES_tradnl" altLang="es-AR" sz="2000" b="1" dirty="0"/>
              <a:t> </a:t>
            </a:r>
            <a:r>
              <a:rPr lang="es-ES_tradnl" altLang="es-AR" sz="2000" b="1" dirty="0" err="1"/>
              <a:t>thresholds</a:t>
            </a:r>
            <a:endParaRPr lang="es-ES_tradnl" altLang="es-AR" sz="2000" b="1" dirty="0"/>
          </a:p>
        </p:txBody>
      </p:sp>
      <p:sp>
        <p:nvSpPr>
          <p:cNvPr id="152591" name="TextBox 23">
            <a:extLst>
              <a:ext uri="{FF2B5EF4-FFF2-40B4-BE49-F238E27FC236}">
                <a16:creationId xmlns:a16="http://schemas.microsoft.com/office/drawing/2014/main" id="{76087C90-8A8F-4B4A-94CE-AF900D7B32F8}"/>
              </a:ext>
            </a:extLst>
          </p:cNvPr>
          <p:cNvSpPr txBox="1">
            <a:spLocks noChangeArrowheads="1"/>
          </p:cNvSpPr>
          <p:nvPr/>
        </p:nvSpPr>
        <p:spPr bwMode="auto">
          <a:xfrm>
            <a:off x="2528888" y="3951288"/>
            <a:ext cx="9515475" cy="461665"/>
          </a:xfrm>
          <a:prstGeom prst="rect">
            <a:avLst/>
          </a:prstGeom>
          <a:solidFill>
            <a:srgbClr val="C00000"/>
          </a:solidFill>
          <a:ln w="9525">
            <a:solidFill>
              <a:srgbClr val="C00000"/>
            </a:solidFill>
            <a:miter lim="800000"/>
            <a:headEnd/>
            <a:tailEnd/>
          </a:ln>
        </p:spPr>
        <p:txBody>
          <a:bodyPr>
            <a:spAutoFit/>
          </a:bodyPr>
          <a:lstStyle/>
          <a:p>
            <a:r>
              <a:rPr lang="en-US" altLang="es-AR" sz="2400" b="1" dirty="0">
                <a:solidFill>
                  <a:schemeClr val="bg1"/>
                </a:solidFill>
              </a:rPr>
              <a:t>Used when fat contributes more than 10% of the product’s calories</a:t>
            </a:r>
          </a:p>
        </p:txBody>
      </p:sp>
      <p:sp>
        <p:nvSpPr>
          <p:cNvPr id="152592" name="TextBox 24">
            <a:extLst>
              <a:ext uri="{FF2B5EF4-FFF2-40B4-BE49-F238E27FC236}">
                <a16:creationId xmlns:a16="http://schemas.microsoft.com/office/drawing/2014/main" id="{0460C04F-B825-9846-9DED-E453D59B85CE}"/>
              </a:ext>
            </a:extLst>
          </p:cNvPr>
          <p:cNvSpPr txBox="1">
            <a:spLocks noChangeArrowheads="1"/>
          </p:cNvSpPr>
          <p:nvPr/>
        </p:nvSpPr>
        <p:spPr bwMode="auto">
          <a:xfrm>
            <a:off x="2528888" y="5548313"/>
            <a:ext cx="9515475" cy="461665"/>
          </a:xfrm>
          <a:prstGeom prst="rect">
            <a:avLst/>
          </a:prstGeom>
          <a:solidFill>
            <a:srgbClr val="C00000"/>
          </a:solidFill>
          <a:ln w="9525">
            <a:solidFill>
              <a:srgbClr val="C00000"/>
            </a:solidFill>
            <a:miter lim="800000"/>
            <a:headEnd/>
            <a:tailEnd/>
          </a:ln>
        </p:spPr>
        <p:txBody>
          <a:bodyPr>
            <a:spAutoFit/>
          </a:bodyPr>
          <a:lstStyle/>
          <a:p>
            <a:r>
              <a:rPr lang="en-US" altLang="es-AR" sz="2400" b="1" dirty="0">
                <a:solidFill>
                  <a:schemeClr val="bg1"/>
                </a:solidFill>
              </a:rPr>
              <a:t>Used when </a:t>
            </a:r>
            <a:r>
              <a:rPr lang="en-US" altLang="es-AR" sz="2400" b="1" i="1" dirty="0">
                <a:solidFill>
                  <a:schemeClr val="bg1"/>
                </a:solidFill>
              </a:rPr>
              <a:t>trans</a:t>
            </a:r>
            <a:r>
              <a:rPr lang="en-US" altLang="es-AR" sz="2400" b="1" dirty="0">
                <a:solidFill>
                  <a:schemeClr val="bg1"/>
                </a:solidFill>
              </a:rPr>
              <a:t> fat contributes more than 10% of the product’s calories</a:t>
            </a:r>
          </a:p>
        </p:txBody>
      </p:sp>
    </p:spTree>
    <p:extLst>
      <p:ext uri="{BB962C8B-B14F-4D97-AF65-F5344CB8AC3E}">
        <p14:creationId xmlns:p14="http://schemas.microsoft.com/office/powerpoint/2010/main" val="1822520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D4AB38-5871-ACF9-8AE9-8105AEA9C7AF}"/>
              </a:ext>
            </a:extLst>
          </p:cNvPr>
          <p:cNvCxnSpPr>
            <a:cxnSpLocks/>
          </p:cNvCxnSpPr>
          <p:nvPr/>
        </p:nvCxnSpPr>
        <p:spPr>
          <a:xfrm>
            <a:off x="150462" y="6140613"/>
            <a:ext cx="118910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C11A9C-8EB7-BEB5-10E5-8287532C747B}"/>
              </a:ext>
            </a:extLst>
          </p:cNvPr>
          <p:cNvSpPr txBox="1"/>
          <p:nvPr/>
        </p:nvSpPr>
        <p:spPr>
          <a:xfrm>
            <a:off x="1545505" y="6299975"/>
            <a:ext cx="8408636" cy="297454"/>
          </a:xfrm>
          <a:prstGeom prst="rect">
            <a:avLst/>
          </a:prstGeom>
          <a:noFill/>
        </p:spPr>
        <p:txBody>
          <a:bodyPr wrap="square" rtlCol="0">
            <a:spAutoFit/>
          </a:bodyPr>
          <a:lstStyle/>
          <a:p>
            <a:r>
              <a:rPr lang="en-US" sz="1333" b="1" dirty="0">
                <a:latin typeface="WEB Regular Bold" panose="02000503040000020003" pitchFamily="2" charset="77"/>
              </a:rPr>
              <a:t>From Lunchbox to Lab: </a:t>
            </a:r>
            <a:r>
              <a:rPr lang="en-US" sz="1333" dirty="0">
                <a:latin typeface="WEB Regular Regular" panose="02000503040000020003" pitchFamily="2" charset="77"/>
              </a:rPr>
              <a:t>The Science Behind Processed Foods</a:t>
            </a:r>
            <a:endParaRPr lang="en-US" sz="1333" dirty="0">
              <a:solidFill>
                <a:srgbClr val="D96C01"/>
              </a:solidFill>
              <a:latin typeface="WEB Regular Regular" panose="02000503040000020003" pitchFamily="2" charset="77"/>
            </a:endParaRPr>
          </a:p>
        </p:txBody>
      </p:sp>
      <p:pic>
        <p:nvPicPr>
          <p:cNvPr id="2" name="Imagem 1" descr="Uma imagem com Gráficos, logótipo, Tipo de letra, design gráfico&#10;&#10;Os conteúdos gerados por IA podem estar incorretos.">
            <a:extLst>
              <a:ext uri="{FF2B5EF4-FFF2-40B4-BE49-F238E27FC236}">
                <a16:creationId xmlns:a16="http://schemas.microsoft.com/office/drawing/2014/main" id="{D06717F9-C964-BE53-F939-A2D3C13F992A}"/>
              </a:ext>
            </a:extLst>
          </p:cNvPr>
          <p:cNvPicPr>
            <a:picLocks noChangeAspect="1"/>
          </p:cNvPicPr>
          <p:nvPr/>
        </p:nvPicPr>
        <p:blipFill>
          <a:blip r:embed="rId3"/>
          <a:stretch>
            <a:fillRect/>
          </a:stretch>
        </p:blipFill>
        <p:spPr>
          <a:xfrm>
            <a:off x="265076" y="6299975"/>
            <a:ext cx="1166129" cy="307776"/>
          </a:xfrm>
          <a:prstGeom prst="rect">
            <a:avLst/>
          </a:prstGeom>
        </p:spPr>
      </p:pic>
      <p:sp>
        <p:nvSpPr>
          <p:cNvPr id="6" name="Google Shape;162;p32">
            <a:extLst>
              <a:ext uri="{FF2B5EF4-FFF2-40B4-BE49-F238E27FC236}">
                <a16:creationId xmlns:a16="http://schemas.microsoft.com/office/drawing/2014/main" id="{48B49B4C-0231-DF4D-EE57-989B2041220A}"/>
              </a:ext>
            </a:extLst>
          </p:cNvPr>
          <p:cNvSpPr txBox="1">
            <a:spLocks/>
          </p:cNvSpPr>
          <p:nvPr/>
        </p:nvSpPr>
        <p:spPr>
          <a:xfrm flipH="1">
            <a:off x="9983322" y="6255689"/>
            <a:ext cx="2058217" cy="42877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pt-PT" sz="1333" dirty="0">
                <a:solidFill>
                  <a:srgbClr val="004998"/>
                </a:solidFill>
                <a:latin typeface="WEB Regular Regular" panose="02000503040000020003" pitchFamily="2" charset="77"/>
                <a:cs typeface="Poppins" pitchFamily="2" charset="77"/>
              </a:rPr>
              <a:t>16</a:t>
            </a:r>
            <a:r>
              <a:rPr lang="pt-PT" sz="1333" baseline="30000" dirty="0">
                <a:solidFill>
                  <a:srgbClr val="004998"/>
                </a:solidFill>
                <a:latin typeface="WEB Regular Regular" panose="02000503040000020003" pitchFamily="2" charset="77"/>
                <a:cs typeface="Poppins" pitchFamily="2" charset="77"/>
              </a:rPr>
              <a:t>th</a:t>
            </a:r>
            <a:r>
              <a:rPr lang="pt-PT" sz="1333" dirty="0">
                <a:solidFill>
                  <a:srgbClr val="004998"/>
                </a:solidFill>
                <a:latin typeface="WEB Regular Regular" panose="02000503040000020003" pitchFamily="2" charset="77"/>
                <a:cs typeface="Poppins" pitchFamily="2" charset="77"/>
              </a:rPr>
              <a:t> </a:t>
            </a:r>
            <a:r>
              <a:rPr lang="pt-PT" sz="1333" dirty="0" err="1">
                <a:solidFill>
                  <a:srgbClr val="004998"/>
                </a:solidFill>
                <a:latin typeface="WEB Regular Regular" panose="02000503040000020003" pitchFamily="2" charset="77"/>
                <a:cs typeface="Poppins" pitchFamily="2" charset="77"/>
              </a:rPr>
              <a:t>October</a:t>
            </a:r>
            <a:r>
              <a:rPr lang="pt-PT" sz="1333" dirty="0">
                <a:solidFill>
                  <a:srgbClr val="004998"/>
                </a:solidFill>
                <a:latin typeface="WEB Regular Regular" panose="02000503040000020003" pitchFamily="2" charset="77"/>
                <a:cs typeface="Poppins" pitchFamily="2" charset="77"/>
              </a:rPr>
              <a:t> 2025</a:t>
            </a:r>
          </a:p>
        </p:txBody>
      </p:sp>
      <p:sp>
        <p:nvSpPr>
          <p:cNvPr id="8" name="Content Placeholder 2">
            <a:extLst>
              <a:ext uri="{FF2B5EF4-FFF2-40B4-BE49-F238E27FC236}">
                <a16:creationId xmlns:a16="http://schemas.microsoft.com/office/drawing/2014/main" id="{D3856059-3F3B-2549-AEC6-6BAD607E5775}"/>
              </a:ext>
            </a:extLst>
          </p:cNvPr>
          <p:cNvSpPr txBox="1">
            <a:spLocks/>
          </p:cNvSpPr>
          <p:nvPr/>
        </p:nvSpPr>
        <p:spPr>
          <a:xfrm>
            <a:off x="848139" y="1925524"/>
            <a:ext cx="10515600" cy="475893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400" dirty="0"/>
          </a:p>
          <a:p>
            <a:pPr>
              <a:lnSpc>
                <a:spcPct val="100000"/>
              </a:lnSpc>
            </a:pPr>
            <a:r>
              <a:rPr lang="en-US" sz="2400" dirty="0"/>
              <a:t>The Impact of the NOVA System on Latin American Dietary Guidelines</a:t>
            </a:r>
          </a:p>
          <a:p>
            <a:pPr>
              <a:lnSpc>
                <a:spcPct val="100000"/>
              </a:lnSpc>
            </a:pPr>
            <a:r>
              <a:rPr lang="en-US" sz="2400" dirty="0"/>
              <a:t>PAHO reinforces the “Ultra-processed” Food Concept</a:t>
            </a:r>
          </a:p>
          <a:p>
            <a:pPr>
              <a:lnSpc>
                <a:spcPct val="100000"/>
              </a:lnSpc>
            </a:pPr>
            <a:r>
              <a:rPr lang="en-US" sz="2400" dirty="0"/>
              <a:t>FOP Warnings Labels on Processed Foods</a:t>
            </a:r>
          </a:p>
          <a:p>
            <a:pPr>
              <a:lnSpc>
                <a:spcPct val="100000"/>
              </a:lnSpc>
            </a:pPr>
            <a:r>
              <a:rPr lang="en-US" sz="2400" dirty="0"/>
              <a:t>“High in” Labels </a:t>
            </a:r>
            <a:r>
              <a:rPr lang="en-US" sz="2400" i="1" dirty="0"/>
              <a:t>vs</a:t>
            </a:r>
            <a:r>
              <a:rPr lang="en-US" sz="2400" dirty="0"/>
              <a:t> “Excess” Labels with PAHO NPM.</a:t>
            </a:r>
          </a:p>
          <a:p>
            <a:pPr>
              <a:lnSpc>
                <a:spcPct val="100000"/>
              </a:lnSpc>
            </a:pPr>
            <a:r>
              <a:rPr lang="en-US" sz="2400" dirty="0"/>
              <a:t>Consequences for the consumer and the food producers.</a:t>
            </a:r>
          </a:p>
          <a:p>
            <a:pPr>
              <a:lnSpc>
                <a:spcPct val="150000"/>
              </a:lnSpc>
            </a:pPr>
            <a:endParaRPr lang="en-US" dirty="0"/>
          </a:p>
          <a:p>
            <a:pPr marL="0" indent="0">
              <a:lnSpc>
                <a:spcPct val="150000"/>
              </a:lnSpc>
              <a:buSzPct val="120000"/>
              <a:buNone/>
            </a:pPr>
            <a:endParaRPr lang="en-US" dirty="0"/>
          </a:p>
          <a:p>
            <a:pPr marL="0" indent="0">
              <a:lnSpc>
                <a:spcPct val="120000"/>
              </a:lnSpc>
              <a:buNone/>
            </a:pPr>
            <a:endParaRPr lang="en-US" dirty="0"/>
          </a:p>
          <a:p>
            <a:pPr marL="0" indent="0">
              <a:buNone/>
            </a:pPr>
            <a:endParaRPr lang="en-US" dirty="0"/>
          </a:p>
        </p:txBody>
      </p:sp>
      <p:sp>
        <p:nvSpPr>
          <p:cNvPr id="7" name="Título 1">
            <a:extLst>
              <a:ext uri="{FF2B5EF4-FFF2-40B4-BE49-F238E27FC236}">
                <a16:creationId xmlns:a16="http://schemas.microsoft.com/office/drawing/2014/main" id="{FD38B14D-30D6-2E47-9295-6EDFB20DA7AF}"/>
              </a:ext>
            </a:extLst>
          </p:cNvPr>
          <p:cNvSpPr txBox="1">
            <a:spLocks/>
          </p:cNvSpPr>
          <p:nvPr/>
        </p:nvSpPr>
        <p:spPr>
          <a:xfrm>
            <a:off x="838200" y="593725"/>
            <a:ext cx="3178629" cy="957489"/>
          </a:xfrm>
          <a:prstGeom prst="rect">
            <a:avLst/>
          </a:prstGeom>
          <a:solidFill>
            <a:srgbClr val="C00000"/>
          </a:solidFill>
          <a:ln>
            <a:solidFill>
              <a:srgbClr val="C00000"/>
            </a:solidFill>
          </a:ln>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dirty="0">
                <a:solidFill>
                  <a:schemeClr val="bg1"/>
                </a:solidFill>
              </a:rPr>
              <a:t>AGENDA</a:t>
            </a:r>
          </a:p>
        </p:txBody>
      </p:sp>
    </p:spTree>
    <p:extLst>
      <p:ext uri="{BB962C8B-B14F-4D97-AF65-F5344CB8AC3E}">
        <p14:creationId xmlns:p14="http://schemas.microsoft.com/office/powerpoint/2010/main" val="1011561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D4AB38-5871-ACF9-8AE9-8105AEA9C7AF}"/>
              </a:ext>
            </a:extLst>
          </p:cNvPr>
          <p:cNvCxnSpPr>
            <a:cxnSpLocks/>
          </p:cNvCxnSpPr>
          <p:nvPr/>
        </p:nvCxnSpPr>
        <p:spPr>
          <a:xfrm>
            <a:off x="150462" y="6140613"/>
            <a:ext cx="118910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C11A9C-8EB7-BEB5-10E5-8287532C747B}"/>
              </a:ext>
            </a:extLst>
          </p:cNvPr>
          <p:cNvSpPr txBox="1"/>
          <p:nvPr/>
        </p:nvSpPr>
        <p:spPr>
          <a:xfrm>
            <a:off x="1545505" y="6299975"/>
            <a:ext cx="8408636" cy="297454"/>
          </a:xfrm>
          <a:prstGeom prst="rect">
            <a:avLst/>
          </a:prstGeom>
          <a:noFill/>
        </p:spPr>
        <p:txBody>
          <a:bodyPr wrap="square" rtlCol="0">
            <a:spAutoFit/>
          </a:bodyPr>
          <a:lstStyle/>
          <a:p>
            <a:r>
              <a:rPr lang="en-US" sz="1333" b="1" dirty="0">
                <a:latin typeface="WEB Regular Bold" panose="02000503040000020003" pitchFamily="2" charset="77"/>
              </a:rPr>
              <a:t>From Lunchbox to Lab: </a:t>
            </a:r>
            <a:r>
              <a:rPr lang="en-US" sz="1333" dirty="0">
                <a:latin typeface="WEB Regular Regular" panose="02000503040000020003" pitchFamily="2" charset="77"/>
              </a:rPr>
              <a:t>The Science Behind Processed Foods</a:t>
            </a:r>
            <a:endParaRPr lang="en-US" sz="1333" dirty="0">
              <a:solidFill>
                <a:srgbClr val="D96C01"/>
              </a:solidFill>
              <a:latin typeface="WEB Regular Regular" panose="02000503040000020003" pitchFamily="2" charset="77"/>
            </a:endParaRPr>
          </a:p>
        </p:txBody>
      </p:sp>
      <p:pic>
        <p:nvPicPr>
          <p:cNvPr id="2" name="Imagem 1" descr="Uma imagem com Gráficos, logótipo, Tipo de letra, design gráfico&#10;&#10;Os conteúdos gerados por IA podem estar incorretos.">
            <a:extLst>
              <a:ext uri="{FF2B5EF4-FFF2-40B4-BE49-F238E27FC236}">
                <a16:creationId xmlns:a16="http://schemas.microsoft.com/office/drawing/2014/main" id="{D06717F9-C964-BE53-F939-A2D3C13F992A}"/>
              </a:ext>
            </a:extLst>
          </p:cNvPr>
          <p:cNvPicPr>
            <a:picLocks noChangeAspect="1"/>
          </p:cNvPicPr>
          <p:nvPr/>
        </p:nvPicPr>
        <p:blipFill>
          <a:blip r:embed="rId3"/>
          <a:stretch>
            <a:fillRect/>
          </a:stretch>
        </p:blipFill>
        <p:spPr>
          <a:xfrm>
            <a:off x="265076" y="6299975"/>
            <a:ext cx="1166129" cy="307776"/>
          </a:xfrm>
          <a:prstGeom prst="rect">
            <a:avLst/>
          </a:prstGeom>
        </p:spPr>
      </p:pic>
      <p:sp>
        <p:nvSpPr>
          <p:cNvPr id="6" name="Google Shape;162;p32">
            <a:extLst>
              <a:ext uri="{FF2B5EF4-FFF2-40B4-BE49-F238E27FC236}">
                <a16:creationId xmlns:a16="http://schemas.microsoft.com/office/drawing/2014/main" id="{48B49B4C-0231-DF4D-EE57-989B2041220A}"/>
              </a:ext>
            </a:extLst>
          </p:cNvPr>
          <p:cNvSpPr txBox="1">
            <a:spLocks/>
          </p:cNvSpPr>
          <p:nvPr/>
        </p:nvSpPr>
        <p:spPr>
          <a:xfrm flipH="1">
            <a:off x="9983322" y="6255689"/>
            <a:ext cx="2058217" cy="42877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pt-PT" sz="1333" dirty="0">
                <a:solidFill>
                  <a:srgbClr val="004998"/>
                </a:solidFill>
                <a:latin typeface="WEB Regular Regular" panose="02000503040000020003" pitchFamily="2" charset="77"/>
                <a:cs typeface="Poppins" pitchFamily="2" charset="77"/>
              </a:rPr>
              <a:t>16</a:t>
            </a:r>
            <a:r>
              <a:rPr lang="pt-PT" sz="1333" baseline="30000" dirty="0">
                <a:solidFill>
                  <a:srgbClr val="004998"/>
                </a:solidFill>
                <a:latin typeface="WEB Regular Regular" panose="02000503040000020003" pitchFamily="2" charset="77"/>
                <a:cs typeface="Poppins" pitchFamily="2" charset="77"/>
              </a:rPr>
              <a:t>th</a:t>
            </a:r>
            <a:r>
              <a:rPr lang="pt-PT" sz="1333" dirty="0">
                <a:solidFill>
                  <a:srgbClr val="004998"/>
                </a:solidFill>
                <a:latin typeface="WEB Regular Regular" panose="02000503040000020003" pitchFamily="2" charset="77"/>
                <a:cs typeface="Poppins" pitchFamily="2" charset="77"/>
              </a:rPr>
              <a:t> </a:t>
            </a:r>
            <a:r>
              <a:rPr lang="pt-PT" sz="1333" dirty="0" err="1">
                <a:solidFill>
                  <a:srgbClr val="004998"/>
                </a:solidFill>
                <a:latin typeface="WEB Regular Regular" panose="02000503040000020003" pitchFamily="2" charset="77"/>
                <a:cs typeface="Poppins" pitchFamily="2" charset="77"/>
              </a:rPr>
              <a:t>October</a:t>
            </a:r>
            <a:r>
              <a:rPr lang="pt-PT" sz="1333" dirty="0">
                <a:solidFill>
                  <a:srgbClr val="004998"/>
                </a:solidFill>
                <a:latin typeface="WEB Regular Regular" panose="02000503040000020003" pitchFamily="2" charset="77"/>
                <a:cs typeface="Poppins" pitchFamily="2" charset="77"/>
              </a:rPr>
              <a:t> 2025</a:t>
            </a:r>
          </a:p>
        </p:txBody>
      </p:sp>
      <p:pic>
        <p:nvPicPr>
          <p:cNvPr id="9" name="Picture 1">
            <a:extLst>
              <a:ext uri="{FF2B5EF4-FFF2-40B4-BE49-F238E27FC236}">
                <a16:creationId xmlns:a16="http://schemas.microsoft.com/office/drawing/2014/main" id="{30F4921A-6887-D346-B18D-0B82E58F0D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031" y="97145"/>
            <a:ext cx="6123151" cy="612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3">
            <a:extLst>
              <a:ext uri="{FF2B5EF4-FFF2-40B4-BE49-F238E27FC236}">
                <a16:creationId xmlns:a16="http://schemas.microsoft.com/office/drawing/2014/main" id="{D1445025-F019-7047-ABBE-869E17DD38E3}"/>
              </a:ext>
            </a:extLst>
          </p:cNvPr>
          <p:cNvSpPr txBox="1">
            <a:spLocks noChangeArrowheads="1"/>
          </p:cNvSpPr>
          <p:nvPr/>
        </p:nvSpPr>
        <p:spPr bwMode="auto">
          <a:xfrm>
            <a:off x="4217988" y="1184275"/>
            <a:ext cx="76073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dirty="0"/>
              <a:t>WARNING LABEL “EXCESS SUGAR” IS INCONSISTENT WITH THE REAL SUGAR CONTENT</a:t>
            </a:r>
          </a:p>
          <a:p>
            <a:endParaRPr lang="en-US" altLang="en-US" sz="2800" dirty="0"/>
          </a:p>
          <a:p>
            <a:r>
              <a:rPr lang="en-US" altLang="en-US" sz="3200" b="1" dirty="0">
                <a:solidFill>
                  <a:srgbClr val="FF0000"/>
                </a:solidFill>
              </a:rPr>
              <a:t>     </a:t>
            </a:r>
            <a:r>
              <a:rPr lang="en-US" altLang="en-US" sz="4000" b="1" dirty="0">
                <a:solidFill>
                  <a:srgbClr val="C00000"/>
                </a:solidFill>
              </a:rPr>
              <a:t>2.5 g</a:t>
            </a:r>
            <a:r>
              <a:rPr lang="en-US" altLang="en-US" sz="3600" dirty="0">
                <a:solidFill>
                  <a:srgbClr val="C00000"/>
                </a:solidFill>
              </a:rPr>
              <a:t> sugar /100 ml</a:t>
            </a:r>
            <a:endParaRPr lang="en-US" altLang="en-US" sz="2800" dirty="0">
              <a:solidFill>
                <a:srgbClr val="C00000"/>
              </a:solidFill>
            </a:endParaRPr>
          </a:p>
          <a:p>
            <a:r>
              <a:rPr lang="en-US" altLang="en-US" sz="3200" dirty="0"/>
              <a:t>     73</a:t>
            </a:r>
            <a:r>
              <a:rPr lang="en-US" altLang="en-US" sz="2800" dirty="0"/>
              <a:t> kcal /100 ml </a:t>
            </a:r>
          </a:p>
          <a:p>
            <a:endParaRPr lang="en-US" altLang="en-US" sz="2400" dirty="0"/>
          </a:p>
          <a:p>
            <a:pPr lvl="1"/>
            <a:r>
              <a:rPr lang="en-US" altLang="en-US" sz="2400" dirty="0"/>
              <a:t>2.5 x 4 (kcal/g)= 10 kcal from sugar</a:t>
            </a:r>
          </a:p>
          <a:p>
            <a:pPr lvl="1"/>
            <a:r>
              <a:rPr lang="en-US" altLang="en-US" sz="2400" dirty="0"/>
              <a:t>(10/73) x 100 = 14%</a:t>
            </a:r>
          </a:p>
          <a:p>
            <a:endParaRPr lang="en-US" altLang="en-US" sz="2400" dirty="0"/>
          </a:p>
          <a:p>
            <a:r>
              <a:rPr lang="en-US" altLang="en-US" sz="2400" b="1" dirty="0">
                <a:solidFill>
                  <a:srgbClr val="C00000"/>
                </a:solidFill>
              </a:rPr>
              <a:t>2.5 g sugar is considered LOW in the EU regulation, etc.</a:t>
            </a:r>
            <a:endParaRPr lang="en-US" altLang="en-US" sz="2400" dirty="0">
              <a:solidFill>
                <a:srgbClr val="C00000"/>
              </a:solidFill>
            </a:endParaRPr>
          </a:p>
          <a:p>
            <a:endParaRPr lang="en-US" altLang="en-US" sz="2400" dirty="0"/>
          </a:p>
        </p:txBody>
      </p:sp>
    </p:spTree>
    <p:extLst>
      <p:ext uri="{BB962C8B-B14F-4D97-AF65-F5344CB8AC3E}">
        <p14:creationId xmlns:p14="http://schemas.microsoft.com/office/powerpoint/2010/main" val="2974606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D4AB38-5871-ACF9-8AE9-8105AEA9C7AF}"/>
              </a:ext>
            </a:extLst>
          </p:cNvPr>
          <p:cNvCxnSpPr>
            <a:cxnSpLocks/>
          </p:cNvCxnSpPr>
          <p:nvPr/>
        </p:nvCxnSpPr>
        <p:spPr>
          <a:xfrm>
            <a:off x="150462" y="6140613"/>
            <a:ext cx="118910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C11A9C-8EB7-BEB5-10E5-8287532C747B}"/>
              </a:ext>
            </a:extLst>
          </p:cNvPr>
          <p:cNvSpPr txBox="1"/>
          <p:nvPr/>
        </p:nvSpPr>
        <p:spPr>
          <a:xfrm>
            <a:off x="1545505" y="6299975"/>
            <a:ext cx="8408636" cy="297454"/>
          </a:xfrm>
          <a:prstGeom prst="rect">
            <a:avLst/>
          </a:prstGeom>
          <a:noFill/>
        </p:spPr>
        <p:txBody>
          <a:bodyPr wrap="square" rtlCol="0">
            <a:spAutoFit/>
          </a:bodyPr>
          <a:lstStyle/>
          <a:p>
            <a:r>
              <a:rPr lang="en-US" sz="1333" b="1" dirty="0">
                <a:latin typeface="WEB Regular Bold" panose="02000503040000020003" pitchFamily="2" charset="77"/>
              </a:rPr>
              <a:t>From Lunchbox to Lab: </a:t>
            </a:r>
            <a:r>
              <a:rPr lang="en-US" sz="1333" dirty="0">
                <a:latin typeface="WEB Regular Regular" panose="02000503040000020003" pitchFamily="2" charset="77"/>
              </a:rPr>
              <a:t>The Science Behind Processed Foods</a:t>
            </a:r>
            <a:endParaRPr lang="en-US" sz="1333" dirty="0">
              <a:solidFill>
                <a:srgbClr val="D96C01"/>
              </a:solidFill>
              <a:latin typeface="WEB Regular Regular" panose="02000503040000020003" pitchFamily="2" charset="77"/>
            </a:endParaRPr>
          </a:p>
        </p:txBody>
      </p:sp>
      <p:pic>
        <p:nvPicPr>
          <p:cNvPr id="2" name="Imagem 1" descr="Uma imagem com Gráficos, logótipo, Tipo de letra, design gráfico&#10;&#10;Os conteúdos gerados por IA podem estar incorretos.">
            <a:extLst>
              <a:ext uri="{FF2B5EF4-FFF2-40B4-BE49-F238E27FC236}">
                <a16:creationId xmlns:a16="http://schemas.microsoft.com/office/drawing/2014/main" id="{D06717F9-C964-BE53-F939-A2D3C13F992A}"/>
              </a:ext>
            </a:extLst>
          </p:cNvPr>
          <p:cNvPicPr>
            <a:picLocks noChangeAspect="1"/>
          </p:cNvPicPr>
          <p:nvPr/>
        </p:nvPicPr>
        <p:blipFill>
          <a:blip r:embed="rId3"/>
          <a:stretch>
            <a:fillRect/>
          </a:stretch>
        </p:blipFill>
        <p:spPr>
          <a:xfrm>
            <a:off x="265076" y="6299975"/>
            <a:ext cx="1166129" cy="307776"/>
          </a:xfrm>
          <a:prstGeom prst="rect">
            <a:avLst/>
          </a:prstGeom>
        </p:spPr>
      </p:pic>
      <p:sp>
        <p:nvSpPr>
          <p:cNvPr id="6" name="Google Shape;162;p32">
            <a:extLst>
              <a:ext uri="{FF2B5EF4-FFF2-40B4-BE49-F238E27FC236}">
                <a16:creationId xmlns:a16="http://schemas.microsoft.com/office/drawing/2014/main" id="{48B49B4C-0231-DF4D-EE57-989B2041220A}"/>
              </a:ext>
            </a:extLst>
          </p:cNvPr>
          <p:cNvSpPr txBox="1">
            <a:spLocks/>
          </p:cNvSpPr>
          <p:nvPr/>
        </p:nvSpPr>
        <p:spPr>
          <a:xfrm flipH="1">
            <a:off x="9983322" y="6255689"/>
            <a:ext cx="2058217" cy="42877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pt-PT" sz="1333" dirty="0">
                <a:solidFill>
                  <a:srgbClr val="004998"/>
                </a:solidFill>
                <a:latin typeface="WEB Regular Regular" panose="02000503040000020003" pitchFamily="2" charset="77"/>
                <a:cs typeface="Poppins" pitchFamily="2" charset="77"/>
              </a:rPr>
              <a:t>16</a:t>
            </a:r>
            <a:r>
              <a:rPr lang="pt-PT" sz="1333" baseline="30000" dirty="0">
                <a:solidFill>
                  <a:srgbClr val="004998"/>
                </a:solidFill>
                <a:latin typeface="WEB Regular Regular" panose="02000503040000020003" pitchFamily="2" charset="77"/>
                <a:cs typeface="Poppins" pitchFamily="2" charset="77"/>
              </a:rPr>
              <a:t>th</a:t>
            </a:r>
            <a:r>
              <a:rPr lang="pt-PT" sz="1333" dirty="0">
                <a:solidFill>
                  <a:srgbClr val="004998"/>
                </a:solidFill>
                <a:latin typeface="WEB Regular Regular" panose="02000503040000020003" pitchFamily="2" charset="77"/>
                <a:cs typeface="Poppins" pitchFamily="2" charset="77"/>
              </a:rPr>
              <a:t> </a:t>
            </a:r>
            <a:r>
              <a:rPr lang="pt-PT" sz="1333" dirty="0" err="1">
                <a:solidFill>
                  <a:srgbClr val="004998"/>
                </a:solidFill>
                <a:latin typeface="WEB Regular Regular" panose="02000503040000020003" pitchFamily="2" charset="77"/>
                <a:cs typeface="Poppins" pitchFamily="2" charset="77"/>
              </a:rPr>
              <a:t>October</a:t>
            </a:r>
            <a:r>
              <a:rPr lang="pt-PT" sz="1333" dirty="0">
                <a:solidFill>
                  <a:srgbClr val="004998"/>
                </a:solidFill>
                <a:latin typeface="WEB Regular Regular" panose="02000503040000020003" pitchFamily="2" charset="77"/>
                <a:cs typeface="Poppins" pitchFamily="2" charset="77"/>
              </a:rPr>
              <a:t> 2025</a:t>
            </a:r>
          </a:p>
        </p:txBody>
      </p:sp>
      <p:pic>
        <p:nvPicPr>
          <p:cNvPr id="8" name="Imagen 7">
            <a:extLst>
              <a:ext uri="{FF2B5EF4-FFF2-40B4-BE49-F238E27FC236}">
                <a16:creationId xmlns:a16="http://schemas.microsoft.com/office/drawing/2014/main" id="{1A237627-B554-F64F-9A20-95B08B50C6B6}"/>
              </a:ext>
            </a:extLst>
          </p:cNvPr>
          <p:cNvPicPr>
            <a:picLocks noChangeAspect="1"/>
          </p:cNvPicPr>
          <p:nvPr/>
        </p:nvPicPr>
        <p:blipFill>
          <a:blip r:embed="rId4"/>
          <a:stretch>
            <a:fillRect/>
          </a:stretch>
        </p:blipFill>
        <p:spPr>
          <a:xfrm>
            <a:off x="2374590" y="0"/>
            <a:ext cx="7030667" cy="4244082"/>
          </a:xfrm>
          <a:prstGeom prst="rect">
            <a:avLst/>
          </a:prstGeom>
          <a:ln>
            <a:noFill/>
          </a:ln>
          <a:effectLst>
            <a:outerShdw blurRad="292100" dist="139700" dir="2700000" algn="tl" rotWithShape="0">
              <a:srgbClr val="333333">
                <a:alpha val="65000"/>
              </a:srgbClr>
            </a:outerShdw>
          </a:effectLst>
        </p:spPr>
      </p:pic>
      <p:graphicFrame>
        <p:nvGraphicFramePr>
          <p:cNvPr id="12" name="Tabla 11">
            <a:extLst>
              <a:ext uri="{FF2B5EF4-FFF2-40B4-BE49-F238E27FC236}">
                <a16:creationId xmlns:a16="http://schemas.microsoft.com/office/drawing/2014/main" id="{E05C5B60-58AD-F74B-ACF4-928C6FB174C0}"/>
              </a:ext>
            </a:extLst>
          </p:cNvPr>
          <p:cNvGraphicFramePr>
            <a:graphicFrameLocks noGrp="1"/>
          </p:cNvGraphicFramePr>
          <p:nvPr>
            <p:extLst>
              <p:ext uri="{D42A27DB-BD31-4B8C-83A1-F6EECF244321}">
                <p14:modId xmlns:p14="http://schemas.microsoft.com/office/powerpoint/2010/main" val="16514101"/>
              </p:ext>
            </p:extLst>
          </p:nvPr>
        </p:nvGraphicFramePr>
        <p:xfrm>
          <a:off x="3042323" y="4403443"/>
          <a:ext cx="5695200" cy="1687416"/>
        </p:xfrm>
        <a:graphic>
          <a:graphicData uri="http://schemas.openxmlformats.org/drawingml/2006/table">
            <a:tbl>
              <a:tblPr firstRow="1" bandRow="1">
                <a:tableStyleId>{5C22544A-7EE6-4342-B048-85BDC9FD1C3A}</a:tableStyleId>
              </a:tblPr>
              <a:tblGrid>
                <a:gridCol w="1670606">
                  <a:extLst>
                    <a:ext uri="{9D8B030D-6E8A-4147-A177-3AD203B41FA5}">
                      <a16:colId xmlns:a16="http://schemas.microsoft.com/office/drawing/2014/main" val="4006061006"/>
                    </a:ext>
                  </a:extLst>
                </a:gridCol>
                <a:gridCol w="2031814">
                  <a:extLst>
                    <a:ext uri="{9D8B030D-6E8A-4147-A177-3AD203B41FA5}">
                      <a16:colId xmlns:a16="http://schemas.microsoft.com/office/drawing/2014/main" val="704179096"/>
                    </a:ext>
                  </a:extLst>
                </a:gridCol>
                <a:gridCol w="1992780">
                  <a:extLst>
                    <a:ext uri="{9D8B030D-6E8A-4147-A177-3AD203B41FA5}">
                      <a16:colId xmlns:a16="http://schemas.microsoft.com/office/drawing/2014/main" val="3976539478"/>
                    </a:ext>
                  </a:extLst>
                </a:gridCol>
              </a:tblGrid>
              <a:tr h="421854">
                <a:tc>
                  <a:txBody>
                    <a:bodyPr/>
                    <a:lstStyle/>
                    <a:p>
                      <a:pPr algn="ctr"/>
                      <a:r>
                        <a:rPr lang="es-ES_tradnl" b="0" dirty="0" err="1">
                          <a:solidFill>
                            <a:schemeClr val="tx1"/>
                          </a:solidFill>
                        </a:rPr>
                        <a:t>Calories</a:t>
                      </a:r>
                      <a:endParaRPr lang="es-ES_tradnl" b="0" dirty="0">
                        <a:solidFill>
                          <a:schemeClr val="tx1"/>
                        </a:solidFill>
                      </a:endParaRPr>
                    </a:p>
                  </a:txBody>
                  <a:tcPr>
                    <a:solidFill>
                      <a:schemeClr val="accent1">
                        <a:lumMod val="20000"/>
                        <a:lumOff val="80000"/>
                      </a:schemeClr>
                    </a:solidFill>
                  </a:tcPr>
                </a:tc>
                <a:tc>
                  <a:txBody>
                    <a:bodyPr/>
                    <a:lstStyle/>
                    <a:p>
                      <a:pPr algn="ctr"/>
                      <a:r>
                        <a:rPr lang="es-ES_tradnl" dirty="0">
                          <a:solidFill>
                            <a:schemeClr val="tx1"/>
                          </a:solidFill>
                        </a:rPr>
                        <a:t>110</a:t>
                      </a:r>
                    </a:p>
                  </a:txBody>
                  <a:tcPr>
                    <a:solidFill>
                      <a:srgbClr val="92D050"/>
                    </a:solidFill>
                  </a:tcPr>
                </a:tc>
                <a:tc>
                  <a:txBody>
                    <a:bodyPr/>
                    <a:lstStyle/>
                    <a:p>
                      <a:pPr algn="ctr"/>
                      <a:r>
                        <a:rPr lang="es-ES_tradnl" dirty="0">
                          <a:solidFill>
                            <a:schemeClr val="tx1"/>
                          </a:solidFill>
                        </a:rPr>
                        <a:t>245</a:t>
                      </a:r>
                    </a:p>
                  </a:txBody>
                  <a:tcPr>
                    <a:solidFill>
                      <a:schemeClr val="accent2">
                        <a:lumMod val="40000"/>
                        <a:lumOff val="60000"/>
                      </a:schemeClr>
                    </a:solidFill>
                  </a:tcPr>
                </a:tc>
                <a:extLst>
                  <a:ext uri="{0D108BD9-81ED-4DB2-BD59-A6C34878D82A}">
                    <a16:rowId xmlns:a16="http://schemas.microsoft.com/office/drawing/2014/main" val="1291239005"/>
                  </a:ext>
                </a:extLst>
              </a:tr>
              <a:tr h="421854">
                <a:tc>
                  <a:txBody>
                    <a:bodyPr/>
                    <a:lstStyle/>
                    <a:p>
                      <a:pPr algn="ctr"/>
                      <a:r>
                        <a:rPr lang="es-ES_tradnl" b="0" dirty="0">
                          <a:solidFill>
                            <a:schemeClr val="tx1"/>
                          </a:solidFill>
                        </a:rPr>
                        <a:t>Total </a:t>
                      </a:r>
                      <a:r>
                        <a:rPr lang="es-ES_tradnl" b="0" dirty="0" err="1">
                          <a:solidFill>
                            <a:schemeClr val="tx1"/>
                          </a:solidFill>
                        </a:rPr>
                        <a:t>Fat</a:t>
                      </a:r>
                      <a:endParaRPr lang="es-ES_tradnl" b="0" dirty="0">
                        <a:solidFill>
                          <a:schemeClr val="tx1"/>
                        </a:solidFill>
                      </a:endParaRPr>
                    </a:p>
                  </a:txBody>
                  <a:tcPr>
                    <a:solidFill>
                      <a:schemeClr val="accent1">
                        <a:lumMod val="20000"/>
                        <a:lumOff val="80000"/>
                      </a:schemeClr>
                    </a:solidFill>
                  </a:tcPr>
                </a:tc>
                <a:tc>
                  <a:txBody>
                    <a:bodyPr/>
                    <a:lstStyle/>
                    <a:p>
                      <a:pPr algn="ctr"/>
                      <a:r>
                        <a:rPr lang="es-ES_tradnl" dirty="0">
                          <a:solidFill>
                            <a:schemeClr val="tx1"/>
                          </a:solidFill>
                        </a:rPr>
                        <a:t>5.3</a:t>
                      </a:r>
                    </a:p>
                  </a:txBody>
                  <a:tcPr>
                    <a:solidFill>
                      <a:srgbClr val="92D050"/>
                    </a:solidFill>
                  </a:tcPr>
                </a:tc>
                <a:tc>
                  <a:txBody>
                    <a:bodyPr/>
                    <a:lstStyle/>
                    <a:p>
                      <a:pPr algn="ctr"/>
                      <a:r>
                        <a:rPr lang="es-ES_tradnl" dirty="0">
                          <a:solidFill>
                            <a:schemeClr val="tx1"/>
                          </a:solidFill>
                        </a:rPr>
                        <a:t>22</a:t>
                      </a:r>
                    </a:p>
                  </a:txBody>
                  <a:tcPr>
                    <a:solidFill>
                      <a:schemeClr val="accent2">
                        <a:lumMod val="40000"/>
                        <a:lumOff val="60000"/>
                      </a:schemeClr>
                    </a:solidFill>
                  </a:tcPr>
                </a:tc>
                <a:extLst>
                  <a:ext uri="{0D108BD9-81ED-4DB2-BD59-A6C34878D82A}">
                    <a16:rowId xmlns:a16="http://schemas.microsoft.com/office/drawing/2014/main" val="2519787345"/>
                  </a:ext>
                </a:extLst>
              </a:tr>
              <a:tr h="421854">
                <a:tc>
                  <a:txBody>
                    <a:bodyPr/>
                    <a:lstStyle/>
                    <a:p>
                      <a:pPr algn="ctr"/>
                      <a:r>
                        <a:rPr lang="es-ES_tradnl" dirty="0" err="1"/>
                        <a:t>Saturated</a:t>
                      </a:r>
                      <a:r>
                        <a:rPr lang="es-ES_tradnl" dirty="0"/>
                        <a:t> </a:t>
                      </a:r>
                      <a:r>
                        <a:rPr lang="es-ES_tradnl" dirty="0" err="1"/>
                        <a:t>Fat</a:t>
                      </a:r>
                      <a:endParaRPr lang="es-ES_tradnl" dirty="0"/>
                    </a:p>
                  </a:txBody>
                  <a:tcPr>
                    <a:solidFill>
                      <a:schemeClr val="accent1">
                        <a:lumMod val="20000"/>
                        <a:lumOff val="80000"/>
                      </a:schemeClr>
                    </a:solidFill>
                  </a:tcPr>
                </a:tc>
                <a:tc>
                  <a:txBody>
                    <a:bodyPr/>
                    <a:lstStyle/>
                    <a:p>
                      <a:pPr algn="ctr"/>
                      <a:r>
                        <a:rPr lang="es-ES_tradnl" dirty="0"/>
                        <a:t>3.3</a:t>
                      </a:r>
                    </a:p>
                  </a:txBody>
                  <a:tcPr>
                    <a:solidFill>
                      <a:srgbClr val="92D050"/>
                    </a:solidFill>
                  </a:tcPr>
                </a:tc>
                <a:tc>
                  <a:txBody>
                    <a:bodyPr/>
                    <a:lstStyle/>
                    <a:p>
                      <a:pPr algn="ctr"/>
                      <a:r>
                        <a:rPr lang="es-ES_tradnl" dirty="0"/>
                        <a:t>14</a:t>
                      </a:r>
                    </a:p>
                  </a:txBody>
                  <a:tcPr>
                    <a:solidFill>
                      <a:schemeClr val="accent2">
                        <a:lumMod val="40000"/>
                        <a:lumOff val="60000"/>
                      </a:schemeClr>
                    </a:solidFill>
                  </a:tcPr>
                </a:tc>
                <a:extLst>
                  <a:ext uri="{0D108BD9-81ED-4DB2-BD59-A6C34878D82A}">
                    <a16:rowId xmlns:a16="http://schemas.microsoft.com/office/drawing/2014/main" val="3314177986"/>
                  </a:ext>
                </a:extLst>
              </a:tr>
              <a:tr h="421854">
                <a:tc>
                  <a:txBody>
                    <a:bodyPr/>
                    <a:lstStyle/>
                    <a:p>
                      <a:pPr algn="ctr"/>
                      <a:r>
                        <a:rPr lang="es-ES_tradnl" dirty="0" err="1"/>
                        <a:t>Sodium</a:t>
                      </a:r>
                      <a:r>
                        <a:rPr lang="es-ES_tradnl" dirty="0"/>
                        <a:t> mg</a:t>
                      </a:r>
                    </a:p>
                  </a:txBody>
                  <a:tcPr>
                    <a:solidFill>
                      <a:schemeClr val="accent1">
                        <a:lumMod val="20000"/>
                        <a:lumOff val="80000"/>
                      </a:schemeClr>
                    </a:solidFill>
                  </a:tcPr>
                </a:tc>
                <a:tc>
                  <a:txBody>
                    <a:bodyPr/>
                    <a:lstStyle/>
                    <a:p>
                      <a:pPr algn="ctr"/>
                      <a:r>
                        <a:rPr lang="es-ES_tradnl" dirty="0"/>
                        <a:t>293</a:t>
                      </a:r>
                    </a:p>
                  </a:txBody>
                  <a:tcPr>
                    <a:solidFill>
                      <a:srgbClr val="92D050"/>
                    </a:solidFill>
                  </a:tcPr>
                </a:tc>
                <a:tc>
                  <a:txBody>
                    <a:bodyPr/>
                    <a:lstStyle/>
                    <a:p>
                      <a:pPr algn="ctr"/>
                      <a:r>
                        <a:rPr lang="es-ES_tradnl" dirty="0"/>
                        <a:t>257</a:t>
                      </a:r>
                    </a:p>
                  </a:txBody>
                  <a:tcPr>
                    <a:solidFill>
                      <a:schemeClr val="accent2">
                        <a:lumMod val="40000"/>
                        <a:lumOff val="60000"/>
                      </a:schemeClr>
                    </a:solidFill>
                  </a:tcPr>
                </a:tc>
                <a:extLst>
                  <a:ext uri="{0D108BD9-81ED-4DB2-BD59-A6C34878D82A}">
                    <a16:rowId xmlns:a16="http://schemas.microsoft.com/office/drawing/2014/main" val="2023922485"/>
                  </a:ext>
                </a:extLst>
              </a:tr>
            </a:tbl>
          </a:graphicData>
        </a:graphic>
      </p:graphicFrame>
      <p:sp>
        <p:nvSpPr>
          <p:cNvPr id="14" name="CuadroTexto 13">
            <a:extLst>
              <a:ext uri="{FF2B5EF4-FFF2-40B4-BE49-F238E27FC236}">
                <a16:creationId xmlns:a16="http://schemas.microsoft.com/office/drawing/2014/main" id="{CCB1195E-E7A1-1E48-B113-81CD682FE173}"/>
              </a:ext>
            </a:extLst>
          </p:cNvPr>
          <p:cNvSpPr txBox="1"/>
          <p:nvPr/>
        </p:nvSpPr>
        <p:spPr>
          <a:xfrm>
            <a:off x="0" y="2099982"/>
            <a:ext cx="12192000" cy="584775"/>
          </a:xfrm>
          <a:prstGeom prst="rect">
            <a:avLst/>
          </a:prstGeom>
          <a:solidFill>
            <a:srgbClr val="C00000"/>
          </a:solidFill>
          <a:ln>
            <a:solidFill>
              <a:srgbClr val="C00000"/>
            </a:solidFill>
          </a:ln>
        </p:spPr>
        <p:txBody>
          <a:bodyPr wrap="square" rtlCol="0">
            <a:spAutoFit/>
          </a:bodyPr>
          <a:lstStyle/>
          <a:p>
            <a:pPr algn="ctr"/>
            <a:r>
              <a:rPr lang="es-ES_tradnl" sz="3200" b="1" dirty="0" err="1">
                <a:solidFill>
                  <a:schemeClr val="bg1"/>
                </a:solidFill>
              </a:rPr>
              <a:t>Reformulation</a:t>
            </a:r>
            <a:r>
              <a:rPr lang="es-ES_tradnl" sz="3200" b="1" dirty="0">
                <a:solidFill>
                  <a:schemeClr val="bg1"/>
                </a:solidFill>
              </a:rPr>
              <a:t> </a:t>
            </a:r>
            <a:r>
              <a:rPr lang="es-ES_tradnl" sz="3200" b="1" dirty="0" err="1">
                <a:solidFill>
                  <a:schemeClr val="bg1"/>
                </a:solidFill>
              </a:rPr>
              <a:t>is</a:t>
            </a:r>
            <a:r>
              <a:rPr lang="es-ES_tradnl" sz="3200" b="1" dirty="0">
                <a:solidFill>
                  <a:schemeClr val="bg1"/>
                </a:solidFill>
              </a:rPr>
              <a:t> </a:t>
            </a:r>
            <a:r>
              <a:rPr lang="es-ES_tradnl" sz="3200" b="1" dirty="0" err="1">
                <a:solidFill>
                  <a:schemeClr val="bg1"/>
                </a:solidFill>
              </a:rPr>
              <a:t>Hindered</a:t>
            </a:r>
            <a:r>
              <a:rPr lang="es-ES_tradnl" sz="3200" b="1" dirty="0">
                <a:solidFill>
                  <a:schemeClr val="bg1"/>
                </a:solidFill>
              </a:rPr>
              <a:t> </a:t>
            </a:r>
            <a:r>
              <a:rPr lang="es-ES_tradnl" sz="3200" dirty="0">
                <a:solidFill>
                  <a:schemeClr val="bg1"/>
                </a:solidFill>
              </a:rPr>
              <a:t> </a:t>
            </a:r>
          </a:p>
        </p:txBody>
      </p:sp>
      <p:pic>
        <p:nvPicPr>
          <p:cNvPr id="15" name="Imagen 14">
            <a:extLst>
              <a:ext uri="{FF2B5EF4-FFF2-40B4-BE49-F238E27FC236}">
                <a16:creationId xmlns:a16="http://schemas.microsoft.com/office/drawing/2014/main" id="{67F4C109-8182-644B-B212-2FE6E6BDB43E}"/>
              </a:ext>
            </a:extLst>
          </p:cNvPr>
          <p:cNvPicPr>
            <a:picLocks noChangeAspect="1"/>
          </p:cNvPicPr>
          <p:nvPr/>
        </p:nvPicPr>
        <p:blipFill>
          <a:blip r:embed="rId5"/>
          <a:stretch>
            <a:fillRect/>
          </a:stretch>
        </p:blipFill>
        <p:spPr>
          <a:xfrm>
            <a:off x="9717030" y="4403443"/>
            <a:ext cx="1295400" cy="1219200"/>
          </a:xfrm>
          <a:prstGeom prst="rect">
            <a:avLst/>
          </a:prstGeom>
        </p:spPr>
      </p:pic>
    </p:spTree>
    <p:extLst>
      <p:ext uri="{BB962C8B-B14F-4D97-AF65-F5344CB8AC3E}">
        <p14:creationId xmlns:p14="http://schemas.microsoft.com/office/powerpoint/2010/main" val="8986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527A8D5-2296-2F41-A6A7-EFBABC1647EA}"/>
              </a:ext>
            </a:extLst>
          </p:cNvPr>
          <p:cNvPicPr>
            <a:picLocks noChangeAspect="1"/>
          </p:cNvPicPr>
          <p:nvPr/>
        </p:nvPicPr>
        <p:blipFill rotWithShape="1">
          <a:blip r:embed="rId2"/>
          <a:srcRect l="28848" t="31190" r="22371" b="10953"/>
          <a:stretch/>
        </p:blipFill>
        <p:spPr>
          <a:xfrm>
            <a:off x="0" y="-1"/>
            <a:ext cx="9325156" cy="6912623"/>
          </a:xfrm>
          <a:prstGeom prst="rect">
            <a:avLst/>
          </a:prstGeom>
        </p:spPr>
      </p:pic>
      <p:sp>
        <p:nvSpPr>
          <p:cNvPr id="4" name="CuadroTexto 3">
            <a:extLst>
              <a:ext uri="{FF2B5EF4-FFF2-40B4-BE49-F238E27FC236}">
                <a16:creationId xmlns:a16="http://schemas.microsoft.com/office/drawing/2014/main" id="{FFCA50F8-BDBB-D04D-9267-2A8B87EADB78}"/>
              </a:ext>
            </a:extLst>
          </p:cNvPr>
          <p:cNvSpPr txBox="1"/>
          <p:nvPr/>
        </p:nvSpPr>
        <p:spPr>
          <a:xfrm>
            <a:off x="9210856" y="-1"/>
            <a:ext cx="2981144" cy="6888107"/>
          </a:xfrm>
          <a:prstGeom prst="rect">
            <a:avLst/>
          </a:prstGeom>
          <a:solidFill>
            <a:schemeClr val="tx1"/>
          </a:solidFill>
          <a:ln>
            <a:solidFill>
              <a:schemeClr val="tx1"/>
            </a:solidFill>
          </a:ln>
        </p:spPr>
        <p:txBody>
          <a:bodyPr wrap="square" rtlCol="0">
            <a:spAutoFit/>
          </a:bodyPr>
          <a:lstStyle/>
          <a:p>
            <a:endParaRPr lang="es-ES_tradnl" dirty="0"/>
          </a:p>
        </p:txBody>
      </p:sp>
      <p:sp>
        <p:nvSpPr>
          <p:cNvPr id="5" name="CuadroTexto 4">
            <a:extLst>
              <a:ext uri="{FF2B5EF4-FFF2-40B4-BE49-F238E27FC236}">
                <a16:creationId xmlns:a16="http://schemas.microsoft.com/office/drawing/2014/main" id="{0A3085EF-88B9-6049-AD95-2478616BFC81}"/>
              </a:ext>
            </a:extLst>
          </p:cNvPr>
          <p:cNvSpPr txBox="1"/>
          <p:nvPr/>
        </p:nvSpPr>
        <p:spPr>
          <a:xfrm>
            <a:off x="9339943" y="767443"/>
            <a:ext cx="2852057" cy="4031873"/>
          </a:xfrm>
          <a:prstGeom prst="rect">
            <a:avLst/>
          </a:prstGeom>
          <a:noFill/>
        </p:spPr>
        <p:txBody>
          <a:bodyPr wrap="square" rtlCol="0">
            <a:spAutoFit/>
          </a:bodyPr>
          <a:lstStyle/>
          <a:p>
            <a:r>
              <a:rPr lang="es-ES_tradnl" sz="3200" b="1" dirty="0">
                <a:solidFill>
                  <a:schemeClr val="bg1"/>
                </a:solidFill>
              </a:rPr>
              <a:t>REDUCED SUGAR PRODUCTS CANNOT BE DISTINGUISHED FROM </a:t>
            </a:r>
          </a:p>
          <a:p>
            <a:r>
              <a:rPr lang="es-ES_tradnl" sz="3200" b="1" dirty="0">
                <a:solidFill>
                  <a:schemeClr val="bg1"/>
                </a:solidFill>
              </a:rPr>
              <a:t>FULL-SUGAR VERSIONS</a:t>
            </a:r>
          </a:p>
        </p:txBody>
      </p:sp>
    </p:spTree>
    <p:extLst>
      <p:ext uri="{BB962C8B-B14F-4D97-AF65-F5344CB8AC3E}">
        <p14:creationId xmlns:p14="http://schemas.microsoft.com/office/powerpoint/2010/main" val="1322077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E9C5F4D-CA30-B549-9CBF-5A61A84EFC82}"/>
              </a:ext>
            </a:extLst>
          </p:cNvPr>
          <p:cNvPicPr>
            <a:picLocks noChangeAspect="1"/>
          </p:cNvPicPr>
          <p:nvPr/>
        </p:nvPicPr>
        <p:blipFill rotWithShape="1">
          <a:blip r:embed="rId2"/>
          <a:srcRect l="6350" t="22603" r="6449" b="8572"/>
          <a:stretch/>
        </p:blipFill>
        <p:spPr>
          <a:xfrm>
            <a:off x="0" y="-228601"/>
            <a:ext cx="12192000" cy="6014127"/>
          </a:xfrm>
          <a:prstGeom prst="rect">
            <a:avLst/>
          </a:prstGeom>
        </p:spPr>
      </p:pic>
      <p:sp>
        <p:nvSpPr>
          <p:cNvPr id="4" name="CuadroTexto 3">
            <a:extLst>
              <a:ext uri="{FF2B5EF4-FFF2-40B4-BE49-F238E27FC236}">
                <a16:creationId xmlns:a16="http://schemas.microsoft.com/office/drawing/2014/main" id="{0B6547FA-300C-B144-ABBD-9F1BBD894BDB}"/>
              </a:ext>
            </a:extLst>
          </p:cNvPr>
          <p:cNvSpPr txBox="1"/>
          <p:nvPr/>
        </p:nvSpPr>
        <p:spPr>
          <a:xfrm>
            <a:off x="0" y="5747651"/>
            <a:ext cx="12192000" cy="1110349"/>
          </a:xfrm>
          <a:prstGeom prst="rect">
            <a:avLst/>
          </a:prstGeom>
          <a:solidFill>
            <a:schemeClr val="tx1"/>
          </a:solidFill>
          <a:ln>
            <a:solidFill>
              <a:schemeClr val="tx1"/>
            </a:solidFill>
          </a:ln>
        </p:spPr>
        <p:txBody>
          <a:bodyPr wrap="square" rtlCol="0">
            <a:spAutoFit/>
          </a:bodyPr>
          <a:lstStyle/>
          <a:p>
            <a:endParaRPr lang="es-ES_tradnl" dirty="0"/>
          </a:p>
        </p:txBody>
      </p:sp>
      <p:sp>
        <p:nvSpPr>
          <p:cNvPr id="5" name="CuadroTexto 4">
            <a:extLst>
              <a:ext uri="{FF2B5EF4-FFF2-40B4-BE49-F238E27FC236}">
                <a16:creationId xmlns:a16="http://schemas.microsoft.com/office/drawing/2014/main" id="{F8B806AE-ADF7-B54D-BAAE-B2109D129678}"/>
              </a:ext>
            </a:extLst>
          </p:cNvPr>
          <p:cNvSpPr txBox="1"/>
          <p:nvPr/>
        </p:nvSpPr>
        <p:spPr>
          <a:xfrm>
            <a:off x="503464" y="5967820"/>
            <a:ext cx="11544300" cy="707886"/>
          </a:xfrm>
          <a:prstGeom prst="rect">
            <a:avLst/>
          </a:prstGeom>
          <a:noFill/>
        </p:spPr>
        <p:txBody>
          <a:bodyPr wrap="square" rtlCol="0">
            <a:spAutoFit/>
          </a:bodyPr>
          <a:lstStyle/>
          <a:p>
            <a:r>
              <a:rPr lang="es-ES_tradnl" sz="2000" b="1" dirty="0">
                <a:solidFill>
                  <a:schemeClr val="bg1"/>
                </a:solidFill>
              </a:rPr>
              <a:t>TO THE EYES OF A CONSUMER A LIGHT YOGURT LOOKS WORST THAN A REGULAR SUGAR-SWEETENED ONE</a:t>
            </a:r>
          </a:p>
          <a:p>
            <a:endParaRPr lang="es-ES_tradnl" sz="2000" b="1" dirty="0">
              <a:solidFill>
                <a:schemeClr val="bg1"/>
              </a:solidFill>
            </a:endParaRPr>
          </a:p>
        </p:txBody>
      </p:sp>
    </p:spTree>
    <p:extLst>
      <p:ext uri="{BB962C8B-B14F-4D97-AF65-F5344CB8AC3E}">
        <p14:creationId xmlns:p14="http://schemas.microsoft.com/office/powerpoint/2010/main" val="4149009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2B6EF1C-46D5-744C-94CD-9ECA3F6FF5FA}"/>
              </a:ext>
            </a:extLst>
          </p:cNvPr>
          <p:cNvPicPr>
            <a:picLocks noChangeAspect="1"/>
          </p:cNvPicPr>
          <p:nvPr/>
        </p:nvPicPr>
        <p:blipFill rotWithShape="1">
          <a:blip r:embed="rId2"/>
          <a:srcRect l="20337" t="38571" r="21032" b="18571"/>
          <a:stretch/>
        </p:blipFill>
        <p:spPr>
          <a:xfrm>
            <a:off x="0" y="1273628"/>
            <a:ext cx="12223571" cy="5584372"/>
          </a:xfrm>
          <a:prstGeom prst="rect">
            <a:avLst/>
          </a:prstGeom>
        </p:spPr>
      </p:pic>
      <p:pic>
        <p:nvPicPr>
          <p:cNvPr id="6" name="Imagen 5">
            <a:extLst>
              <a:ext uri="{FF2B5EF4-FFF2-40B4-BE49-F238E27FC236}">
                <a16:creationId xmlns:a16="http://schemas.microsoft.com/office/drawing/2014/main" id="{9D71BCFF-F27A-E645-BC5E-94489A3DEA8C}"/>
              </a:ext>
            </a:extLst>
          </p:cNvPr>
          <p:cNvPicPr>
            <a:picLocks noChangeAspect="1"/>
          </p:cNvPicPr>
          <p:nvPr/>
        </p:nvPicPr>
        <p:blipFill>
          <a:blip r:embed="rId3"/>
          <a:stretch>
            <a:fillRect/>
          </a:stretch>
        </p:blipFill>
        <p:spPr>
          <a:xfrm>
            <a:off x="154214" y="1449614"/>
            <a:ext cx="1498600" cy="1346200"/>
          </a:xfrm>
          <a:prstGeom prst="rect">
            <a:avLst/>
          </a:prstGeom>
        </p:spPr>
      </p:pic>
      <p:sp>
        <p:nvSpPr>
          <p:cNvPr id="7" name="CuadroTexto 6">
            <a:extLst>
              <a:ext uri="{FF2B5EF4-FFF2-40B4-BE49-F238E27FC236}">
                <a16:creationId xmlns:a16="http://schemas.microsoft.com/office/drawing/2014/main" id="{D6D72F44-E03B-F547-9D56-F16D0FB72E4D}"/>
              </a:ext>
            </a:extLst>
          </p:cNvPr>
          <p:cNvSpPr txBox="1"/>
          <p:nvPr/>
        </p:nvSpPr>
        <p:spPr>
          <a:xfrm>
            <a:off x="0" y="0"/>
            <a:ext cx="12192000" cy="1273628"/>
          </a:xfrm>
          <a:prstGeom prst="rect">
            <a:avLst/>
          </a:prstGeom>
          <a:solidFill>
            <a:schemeClr val="accent4">
              <a:lumMod val="60000"/>
              <a:lumOff val="40000"/>
            </a:schemeClr>
          </a:solidFill>
          <a:ln>
            <a:solidFill>
              <a:schemeClr val="accent4">
                <a:lumMod val="60000"/>
                <a:lumOff val="40000"/>
              </a:schemeClr>
            </a:solidFill>
          </a:ln>
        </p:spPr>
        <p:txBody>
          <a:bodyPr wrap="square" rtlCol="0">
            <a:spAutoFit/>
          </a:bodyPr>
          <a:lstStyle/>
          <a:p>
            <a:endParaRPr lang="es-ES_tradnl" dirty="0"/>
          </a:p>
        </p:txBody>
      </p:sp>
      <p:sp>
        <p:nvSpPr>
          <p:cNvPr id="8" name="CuadroTexto 7">
            <a:extLst>
              <a:ext uri="{FF2B5EF4-FFF2-40B4-BE49-F238E27FC236}">
                <a16:creationId xmlns:a16="http://schemas.microsoft.com/office/drawing/2014/main" id="{F92E90BF-7E7B-334E-B396-8C46C54B2323}"/>
              </a:ext>
            </a:extLst>
          </p:cNvPr>
          <p:cNvSpPr txBox="1"/>
          <p:nvPr/>
        </p:nvSpPr>
        <p:spPr>
          <a:xfrm>
            <a:off x="185786" y="245525"/>
            <a:ext cx="12037785" cy="1138773"/>
          </a:xfrm>
          <a:prstGeom prst="rect">
            <a:avLst/>
          </a:prstGeom>
          <a:noFill/>
        </p:spPr>
        <p:txBody>
          <a:bodyPr wrap="square" rtlCol="0">
            <a:spAutoFit/>
          </a:bodyPr>
          <a:lstStyle/>
          <a:p>
            <a:r>
              <a:rPr lang="es-ES_tradnl" sz="2400" b="1" dirty="0"/>
              <a:t>CONSUMERS CANNOT TELL THE DIFFERENCE </a:t>
            </a:r>
          </a:p>
          <a:p>
            <a:r>
              <a:rPr lang="es-ES_tradnl" sz="2400" b="1" dirty="0"/>
              <a:t>BETWEEN A LOW FAT CHEESE AND A PARMESAN CHEESE</a:t>
            </a:r>
          </a:p>
          <a:p>
            <a:endParaRPr lang="es-ES_tradnl" sz="2000" b="1" dirty="0"/>
          </a:p>
        </p:txBody>
      </p:sp>
    </p:spTree>
    <p:extLst>
      <p:ext uri="{BB962C8B-B14F-4D97-AF65-F5344CB8AC3E}">
        <p14:creationId xmlns:p14="http://schemas.microsoft.com/office/powerpoint/2010/main" val="2896912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FA35ADA-84EA-9646-9C03-43444EF2D1E9}"/>
              </a:ext>
            </a:extLst>
          </p:cNvPr>
          <p:cNvPicPr>
            <a:picLocks noChangeAspect="1"/>
          </p:cNvPicPr>
          <p:nvPr/>
        </p:nvPicPr>
        <p:blipFill rotWithShape="1">
          <a:blip r:embed="rId2"/>
          <a:srcRect/>
          <a:stretch/>
        </p:blipFill>
        <p:spPr>
          <a:xfrm>
            <a:off x="-4572000" y="-260783"/>
            <a:ext cx="13394028" cy="7510669"/>
          </a:xfrm>
          <a:prstGeom prst="rect">
            <a:avLst/>
          </a:prstGeom>
        </p:spPr>
      </p:pic>
      <p:sp>
        <p:nvSpPr>
          <p:cNvPr id="2" name="TextBox 1">
            <a:extLst>
              <a:ext uri="{FF2B5EF4-FFF2-40B4-BE49-F238E27FC236}">
                <a16:creationId xmlns:a16="http://schemas.microsoft.com/office/drawing/2014/main" id="{184C4557-5E59-7348-8BE7-3CD33992FF39}"/>
              </a:ext>
            </a:extLst>
          </p:cNvPr>
          <p:cNvSpPr txBox="1"/>
          <p:nvPr/>
        </p:nvSpPr>
        <p:spPr>
          <a:xfrm>
            <a:off x="7543800" y="-260783"/>
            <a:ext cx="4718517" cy="7510669"/>
          </a:xfrm>
          <a:prstGeom prst="rect">
            <a:avLst/>
          </a:prstGeom>
          <a:solidFill>
            <a:srgbClr val="C00000"/>
          </a:solidFill>
          <a:ln>
            <a:solidFill>
              <a:srgbClr val="C00000"/>
            </a:solidFill>
          </a:ln>
        </p:spPr>
        <p:txBody>
          <a:bodyPr wrap="square" rtlCol="0">
            <a:spAutoFit/>
          </a:bodyPr>
          <a:lstStyle/>
          <a:p>
            <a:endParaRPr lang="es-ES_tradnl" dirty="0"/>
          </a:p>
        </p:txBody>
      </p:sp>
      <p:sp>
        <p:nvSpPr>
          <p:cNvPr id="4" name="TextBox 3">
            <a:extLst>
              <a:ext uri="{FF2B5EF4-FFF2-40B4-BE49-F238E27FC236}">
                <a16:creationId xmlns:a16="http://schemas.microsoft.com/office/drawing/2014/main" id="{6C78853A-D17A-1F46-83DD-16C74C373777}"/>
              </a:ext>
            </a:extLst>
          </p:cNvPr>
          <p:cNvSpPr txBox="1"/>
          <p:nvPr/>
        </p:nvSpPr>
        <p:spPr>
          <a:xfrm>
            <a:off x="7687596" y="2371858"/>
            <a:ext cx="4419600" cy="2554545"/>
          </a:xfrm>
          <a:prstGeom prst="rect">
            <a:avLst/>
          </a:prstGeom>
          <a:noFill/>
        </p:spPr>
        <p:txBody>
          <a:bodyPr wrap="square" rtlCol="0">
            <a:spAutoFit/>
          </a:bodyPr>
          <a:lstStyle/>
          <a:p>
            <a:pPr algn="ctr"/>
            <a:r>
              <a:rPr lang="es-AR" sz="3200" dirty="0">
                <a:solidFill>
                  <a:schemeClr val="bg1"/>
                </a:solidFill>
              </a:rPr>
              <a:t>FOPNL should be applied to the food in a manner consistent with the corresponding nutrient declaration for that food.</a:t>
            </a:r>
            <a:endParaRPr lang="es-ES_tradnl" sz="5400" dirty="0">
              <a:solidFill>
                <a:schemeClr val="bg1"/>
              </a:solidFill>
            </a:endParaRPr>
          </a:p>
        </p:txBody>
      </p:sp>
      <p:pic>
        <p:nvPicPr>
          <p:cNvPr id="3" name="Imagen 2">
            <a:extLst>
              <a:ext uri="{FF2B5EF4-FFF2-40B4-BE49-F238E27FC236}">
                <a16:creationId xmlns:a16="http://schemas.microsoft.com/office/drawing/2014/main" id="{8DC76C95-47DB-8E47-A509-12CADA02CDD9}"/>
              </a:ext>
            </a:extLst>
          </p:cNvPr>
          <p:cNvPicPr>
            <a:picLocks noChangeAspect="1"/>
          </p:cNvPicPr>
          <p:nvPr/>
        </p:nvPicPr>
        <p:blipFill>
          <a:blip r:embed="rId3"/>
          <a:stretch>
            <a:fillRect/>
          </a:stretch>
        </p:blipFill>
        <p:spPr>
          <a:xfrm>
            <a:off x="9116346" y="914400"/>
            <a:ext cx="1562100" cy="1295400"/>
          </a:xfrm>
          <a:prstGeom prst="rect">
            <a:avLst/>
          </a:prstGeom>
        </p:spPr>
      </p:pic>
    </p:spTree>
    <p:extLst>
      <p:ext uri="{BB962C8B-B14F-4D97-AF65-F5344CB8AC3E}">
        <p14:creationId xmlns:p14="http://schemas.microsoft.com/office/powerpoint/2010/main" val="373828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D4AB38-5871-ACF9-8AE9-8105AEA9C7AF}"/>
              </a:ext>
            </a:extLst>
          </p:cNvPr>
          <p:cNvCxnSpPr>
            <a:cxnSpLocks/>
          </p:cNvCxnSpPr>
          <p:nvPr/>
        </p:nvCxnSpPr>
        <p:spPr>
          <a:xfrm>
            <a:off x="150462" y="6140613"/>
            <a:ext cx="118910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C11A9C-8EB7-BEB5-10E5-8287532C747B}"/>
              </a:ext>
            </a:extLst>
          </p:cNvPr>
          <p:cNvSpPr txBox="1"/>
          <p:nvPr/>
        </p:nvSpPr>
        <p:spPr>
          <a:xfrm>
            <a:off x="1545505" y="6299975"/>
            <a:ext cx="8408636" cy="297454"/>
          </a:xfrm>
          <a:prstGeom prst="rect">
            <a:avLst/>
          </a:prstGeom>
          <a:noFill/>
        </p:spPr>
        <p:txBody>
          <a:bodyPr wrap="square" rtlCol="0">
            <a:spAutoFit/>
          </a:bodyPr>
          <a:lstStyle/>
          <a:p>
            <a:r>
              <a:rPr lang="en-US" sz="1333" b="1" dirty="0">
                <a:latin typeface="WEB Regular Bold" panose="02000503040000020003" pitchFamily="2" charset="77"/>
              </a:rPr>
              <a:t>From Lunchbox to Lab: </a:t>
            </a:r>
            <a:r>
              <a:rPr lang="en-US" sz="1333" dirty="0">
                <a:latin typeface="WEB Regular Regular" panose="02000503040000020003" pitchFamily="2" charset="77"/>
              </a:rPr>
              <a:t>The Science Behind Processed Foods</a:t>
            </a:r>
            <a:endParaRPr lang="en-US" sz="1333" dirty="0">
              <a:solidFill>
                <a:srgbClr val="D96C01"/>
              </a:solidFill>
              <a:latin typeface="WEB Regular Regular" panose="02000503040000020003" pitchFamily="2" charset="77"/>
            </a:endParaRPr>
          </a:p>
        </p:txBody>
      </p:sp>
      <p:pic>
        <p:nvPicPr>
          <p:cNvPr id="2" name="Imagem 1" descr="Uma imagem com Gráficos, logótipo, Tipo de letra, design gráfico&#10;&#10;Os conteúdos gerados por IA podem estar incorretos.">
            <a:extLst>
              <a:ext uri="{FF2B5EF4-FFF2-40B4-BE49-F238E27FC236}">
                <a16:creationId xmlns:a16="http://schemas.microsoft.com/office/drawing/2014/main" id="{D06717F9-C964-BE53-F939-A2D3C13F992A}"/>
              </a:ext>
            </a:extLst>
          </p:cNvPr>
          <p:cNvPicPr>
            <a:picLocks noChangeAspect="1"/>
          </p:cNvPicPr>
          <p:nvPr/>
        </p:nvPicPr>
        <p:blipFill>
          <a:blip r:embed="rId3"/>
          <a:stretch>
            <a:fillRect/>
          </a:stretch>
        </p:blipFill>
        <p:spPr>
          <a:xfrm>
            <a:off x="265076" y="6299975"/>
            <a:ext cx="1166129" cy="307776"/>
          </a:xfrm>
          <a:prstGeom prst="rect">
            <a:avLst/>
          </a:prstGeom>
        </p:spPr>
      </p:pic>
      <p:sp>
        <p:nvSpPr>
          <p:cNvPr id="6" name="Google Shape;162;p32">
            <a:extLst>
              <a:ext uri="{FF2B5EF4-FFF2-40B4-BE49-F238E27FC236}">
                <a16:creationId xmlns:a16="http://schemas.microsoft.com/office/drawing/2014/main" id="{48B49B4C-0231-DF4D-EE57-989B2041220A}"/>
              </a:ext>
            </a:extLst>
          </p:cNvPr>
          <p:cNvSpPr txBox="1">
            <a:spLocks/>
          </p:cNvSpPr>
          <p:nvPr/>
        </p:nvSpPr>
        <p:spPr>
          <a:xfrm flipH="1">
            <a:off x="9983322" y="6255689"/>
            <a:ext cx="2058217" cy="42877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pt-PT" sz="1333" dirty="0">
                <a:solidFill>
                  <a:srgbClr val="004998"/>
                </a:solidFill>
                <a:latin typeface="WEB Regular Regular" panose="02000503040000020003" pitchFamily="2" charset="77"/>
                <a:cs typeface="Poppins" pitchFamily="2" charset="77"/>
              </a:rPr>
              <a:t>16</a:t>
            </a:r>
            <a:r>
              <a:rPr lang="pt-PT" sz="1333" baseline="30000" dirty="0">
                <a:solidFill>
                  <a:srgbClr val="004998"/>
                </a:solidFill>
                <a:latin typeface="WEB Regular Regular" panose="02000503040000020003" pitchFamily="2" charset="77"/>
                <a:cs typeface="Poppins" pitchFamily="2" charset="77"/>
              </a:rPr>
              <a:t>th</a:t>
            </a:r>
            <a:r>
              <a:rPr lang="pt-PT" sz="1333" dirty="0">
                <a:solidFill>
                  <a:srgbClr val="004998"/>
                </a:solidFill>
                <a:latin typeface="WEB Regular Regular" panose="02000503040000020003" pitchFamily="2" charset="77"/>
                <a:cs typeface="Poppins" pitchFamily="2" charset="77"/>
              </a:rPr>
              <a:t> </a:t>
            </a:r>
            <a:r>
              <a:rPr lang="pt-PT" sz="1333" dirty="0" err="1">
                <a:solidFill>
                  <a:srgbClr val="004998"/>
                </a:solidFill>
                <a:latin typeface="WEB Regular Regular" panose="02000503040000020003" pitchFamily="2" charset="77"/>
                <a:cs typeface="Poppins" pitchFamily="2" charset="77"/>
              </a:rPr>
              <a:t>October</a:t>
            </a:r>
            <a:r>
              <a:rPr lang="pt-PT" sz="1333" dirty="0">
                <a:solidFill>
                  <a:srgbClr val="004998"/>
                </a:solidFill>
                <a:latin typeface="WEB Regular Regular" panose="02000503040000020003" pitchFamily="2" charset="77"/>
                <a:cs typeface="Poppins" pitchFamily="2" charset="77"/>
              </a:rPr>
              <a:t> 2025</a:t>
            </a:r>
          </a:p>
        </p:txBody>
      </p:sp>
      <p:sp>
        <p:nvSpPr>
          <p:cNvPr id="7" name="Marcador de contenido 2">
            <a:extLst>
              <a:ext uri="{FF2B5EF4-FFF2-40B4-BE49-F238E27FC236}">
                <a16:creationId xmlns:a16="http://schemas.microsoft.com/office/drawing/2014/main" id="{E202DF95-BA2B-2941-9A66-7C7731EFB389}"/>
              </a:ext>
            </a:extLst>
          </p:cNvPr>
          <p:cNvSpPr txBox="1">
            <a:spLocks/>
          </p:cNvSpPr>
          <p:nvPr/>
        </p:nvSpPr>
        <p:spPr>
          <a:xfrm>
            <a:off x="838200" y="1874609"/>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b="1" dirty="0"/>
              <a:t>Scientific ambiguities </a:t>
            </a:r>
            <a:r>
              <a:rPr lang="es-AR" dirty="0"/>
              <a:t>of the classification system and the nutrient profile models applied, have led to front of pack regulations that provide incorrect information regarding the real nutrient content.</a:t>
            </a:r>
          </a:p>
          <a:p>
            <a:r>
              <a:rPr lang="es-AR" dirty="0"/>
              <a:t>Consumers are confused and have increased consumption of non packaged foods.</a:t>
            </a:r>
          </a:p>
          <a:p>
            <a:r>
              <a:rPr lang="es-AR" b="1" dirty="0"/>
              <a:t>Nutrition illiteracy </a:t>
            </a:r>
            <a:r>
              <a:rPr lang="es-AR" dirty="0"/>
              <a:t>has led to increasing obesity rates.</a:t>
            </a:r>
          </a:p>
          <a:p>
            <a:r>
              <a:rPr lang="es-AR" dirty="0"/>
              <a:t>Food producers have difficulties in reformulating products to achieve better nutritional compositions.</a:t>
            </a:r>
          </a:p>
          <a:p>
            <a:endParaRPr lang="es-AR" dirty="0"/>
          </a:p>
          <a:p>
            <a:endParaRPr lang="es-AR" b="1" dirty="0"/>
          </a:p>
        </p:txBody>
      </p:sp>
      <p:sp>
        <p:nvSpPr>
          <p:cNvPr id="8" name="Título 1">
            <a:extLst>
              <a:ext uri="{FF2B5EF4-FFF2-40B4-BE49-F238E27FC236}">
                <a16:creationId xmlns:a16="http://schemas.microsoft.com/office/drawing/2014/main" id="{EACAD729-4A2E-604E-8A6C-DE63257915E1}"/>
              </a:ext>
            </a:extLst>
          </p:cNvPr>
          <p:cNvSpPr txBox="1">
            <a:spLocks/>
          </p:cNvSpPr>
          <p:nvPr/>
        </p:nvSpPr>
        <p:spPr>
          <a:xfrm>
            <a:off x="838200" y="593725"/>
            <a:ext cx="3178629" cy="957489"/>
          </a:xfrm>
          <a:prstGeom prst="rect">
            <a:avLst/>
          </a:prstGeom>
          <a:solidFill>
            <a:srgbClr val="C00000"/>
          </a:solidFill>
          <a:ln>
            <a:solidFill>
              <a:srgbClr val="C00000"/>
            </a:solidFill>
          </a:ln>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dirty="0">
                <a:solidFill>
                  <a:schemeClr val="bg1"/>
                </a:solidFill>
              </a:rPr>
              <a:t>In </a:t>
            </a:r>
            <a:r>
              <a:rPr lang="es-ES_tradnl" dirty="0" err="1">
                <a:solidFill>
                  <a:schemeClr val="bg1"/>
                </a:solidFill>
              </a:rPr>
              <a:t>Conclusion</a:t>
            </a:r>
            <a:endParaRPr lang="es-ES_tradnl" dirty="0">
              <a:solidFill>
                <a:schemeClr val="bg1"/>
              </a:solidFill>
            </a:endParaRPr>
          </a:p>
        </p:txBody>
      </p:sp>
    </p:spTree>
    <p:extLst>
      <p:ext uri="{BB962C8B-B14F-4D97-AF65-F5344CB8AC3E}">
        <p14:creationId xmlns:p14="http://schemas.microsoft.com/office/powerpoint/2010/main" val="494839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D4AB38-5871-ACF9-8AE9-8105AEA9C7AF}"/>
              </a:ext>
            </a:extLst>
          </p:cNvPr>
          <p:cNvCxnSpPr>
            <a:cxnSpLocks/>
          </p:cNvCxnSpPr>
          <p:nvPr/>
        </p:nvCxnSpPr>
        <p:spPr>
          <a:xfrm>
            <a:off x="150462" y="6140613"/>
            <a:ext cx="118910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C11A9C-8EB7-BEB5-10E5-8287532C747B}"/>
              </a:ext>
            </a:extLst>
          </p:cNvPr>
          <p:cNvSpPr txBox="1"/>
          <p:nvPr/>
        </p:nvSpPr>
        <p:spPr>
          <a:xfrm>
            <a:off x="1545505" y="6299975"/>
            <a:ext cx="8408636" cy="297454"/>
          </a:xfrm>
          <a:prstGeom prst="rect">
            <a:avLst/>
          </a:prstGeom>
          <a:noFill/>
        </p:spPr>
        <p:txBody>
          <a:bodyPr wrap="square" rtlCol="0">
            <a:spAutoFit/>
          </a:bodyPr>
          <a:lstStyle/>
          <a:p>
            <a:r>
              <a:rPr lang="en-US" sz="1333" b="1" dirty="0">
                <a:latin typeface="WEB Regular Bold" panose="02000503040000020003" pitchFamily="2" charset="77"/>
              </a:rPr>
              <a:t>From Lunchbox to Lab: </a:t>
            </a:r>
            <a:r>
              <a:rPr lang="en-US" sz="1333" dirty="0">
                <a:latin typeface="WEB Regular Regular" panose="02000503040000020003" pitchFamily="2" charset="77"/>
              </a:rPr>
              <a:t>The Science Behind Processed Foods</a:t>
            </a:r>
            <a:endParaRPr lang="en-US" sz="1333" dirty="0">
              <a:solidFill>
                <a:srgbClr val="D96C01"/>
              </a:solidFill>
              <a:latin typeface="WEB Regular Regular" panose="02000503040000020003" pitchFamily="2" charset="77"/>
            </a:endParaRPr>
          </a:p>
        </p:txBody>
      </p:sp>
      <p:pic>
        <p:nvPicPr>
          <p:cNvPr id="2" name="Imagem 1" descr="Uma imagem com Gráficos, logótipo, Tipo de letra, design gráfico&#10;&#10;Os conteúdos gerados por IA podem estar incorretos.">
            <a:extLst>
              <a:ext uri="{FF2B5EF4-FFF2-40B4-BE49-F238E27FC236}">
                <a16:creationId xmlns:a16="http://schemas.microsoft.com/office/drawing/2014/main" id="{D06717F9-C964-BE53-F939-A2D3C13F992A}"/>
              </a:ext>
            </a:extLst>
          </p:cNvPr>
          <p:cNvPicPr>
            <a:picLocks noChangeAspect="1"/>
          </p:cNvPicPr>
          <p:nvPr/>
        </p:nvPicPr>
        <p:blipFill>
          <a:blip r:embed="rId3"/>
          <a:stretch>
            <a:fillRect/>
          </a:stretch>
        </p:blipFill>
        <p:spPr>
          <a:xfrm>
            <a:off x="265076" y="6299975"/>
            <a:ext cx="1166129" cy="307776"/>
          </a:xfrm>
          <a:prstGeom prst="rect">
            <a:avLst/>
          </a:prstGeom>
        </p:spPr>
      </p:pic>
      <p:sp>
        <p:nvSpPr>
          <p:cNvPr id="6" name="Google Shape;162;p32">
            <a:extLst>
              <a:ext uri="{FF2B5EF4-FFF2-40B4-BE49-F238E27FC236}">
                <a16:creationId xmlns:a16="http://schemas.microsoft.com/office/drawing/2014/main" id="{48B49B4C-0231-DF4D-EE57-989B2041220A}"/>
              </a:ext>
            </a:extLst>
          </p:cNvPr>
          <p:cNvSpPr txBox="1">
            <a:spLocks/>
          </p:cNvSpPr>
          <p:nvPr/>
        </p:nvSpPr>
        <p:spPr>
          <a:xfrm flipH="1">
            <a:off x="9983322" y="6255689"/>
            <a:ext cx="2058217" cy="42877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pt-PT" sz="1333" dirty="0">
                <a:solidFill>
                  <a:srgbClr val="004998"/>
                </a:solidFill>
                <a:latin typeface="WEB Regular Regular" panose="02000503040000020003" pitchFamily="2" charset="77"/>
                <a:cs typeface="Poppins" pitchFamily="2" charset="77"/>
              </a:rPr>
              <a:t>16</a:t>
            </a:r>
            <a:r>
              <a:rPr lang="pt-PT" sz="1333" baseline="30000" dirty="0">
                <a:solidFill>
                  <a:srgbClr val="004998"/>
                </a:solidFill>
                <a:latin typeface="WEB Regular Regular" panose="02000503040000020003" pitchFamily="2" charset="77"/>
                <a:cs typeface="Poppins" pitchFamily="2" charset="77"/>
              </a:rPr>
              <a:t>th</a:t>
            </a:r>
            <a:r>
              <a:rPr lang="pt-PT" sz="1333" dirty="0">
                <a:solidFill>
                  <a:srgbClr val="004998"/>
                </a:solidFill>
                <a:latin typeface="WEB Regular Regular" panose="02000503040000020003" pitchFamily="2" charset="77"/>
                <a:cs typeface="Poppins" pitchFamily="2" charset="77"/>
              </a:rPr>
              <a:t> </a:t>
            </a:r>
            <a:r>
              <a:rPr lang="pt-PT" sz="1333" dirty="0" err="1">
                <a:solidFill>
                  <a:srgbClr val="004998"/>
                </a:solidFill>
                <a:latin typeface="WEB Regular Regular" panose="02000503040000020003" pitchFamily="2" charset="77"/>
                <a:cs typeface="Poppins" pitchFamily="2" charset="77"/>
              </a:rPr>
              <a:t>October</a:t>
            </a:r>
            <a:r>
              <a:rPr lang="pt-PT" sz="1333" dirty="0">
                <a:solidFill>
                  <a:srgbClr val="004998"/>
                </a:solidFill>
                <a:latin typeface="WEB Regular Regular" panose="02000503040000020003" pitchFamily="2" charset="77"/>
                <a:cs typeface="Poppins" pitchFamily="2" charset="77"/>
              </a:rPr>
              <a:t> 2025</a:t>
            </a:r>
          </a:p>
        </p:txBody>
      </p:sp>
      <p:sp>
        <p:nvSpPr>
          <p:cNvPr id="3" name="Título 2">
            <a:extLst>
              <a:ext uri="{FF2B5EF4-FFF2-40B4-BE49-F238E27FC236}">
                <a16:creationId xmlns:a16="http://schemas.microsoft.com/office/drawing/2014/main" id="{51F99CAD-43D6-6D4B-8E97-BC32A9E01BFE}"/>
              </a:ext>
            </a:extLst>
          </p:cNvPr>
          <p:cNvSpPr>
            <a:spLocks noGrp="1"/>
          </p:cNvSpPr>
          <p:nvPr>
            <p:ph type="title"/>
          </p:nvPr>
        </p:nvSpPr>
        <p:spPr>
          <a:xfrm>
            <a:off x="838200" y="1138238"/>
            <a:ext cx="10515600" cy="2852737"/>
          </a:xfrm>
        </p:spPr>
        <p:txBody>
          <a:bodyPr/>
          <a:lstStyle/>
          <a:p>
            <a:pPr algn="ctr"/>
            <a:r>
              <a:rPr lang="es-ES_tradnl" dirty="0" err="1"/>
              <a:t>Thank</a:t>
            </a:r>
            <a:r>
              <a:rPr lang="es-ES_tradnl" dirty="0"/>
              <a:t> </a:t>
            </a:r>
            <a:r>
              <a:rPr lang="es-ES_tradnl" dirty="0" err="1"/>
              <a:t>you</a:t>
            </a:r>
            <a:r>
              <a:rPr lang="es-ES_tradnl" dirty="0"/>
              <a:t>!</a:t>
            </a:r>
          </a:p>
        </p:txBody>
      </p:sp>
    </p:spTree>
    <p:extLst>
      <p:ext uri="{BB962C8B-B14F-4D97-AF65-F5344CB8AC3E}">
        <p14:creationId xmlns:p14="http://schemas.microsoft.com/office/powerpoint/2010/main" val="4110592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D4AB38-5871-ACF9-8AE9-8105AEA9C7AF}"/>
              </a:ext>
            </a:extLst>
          </p:cNvPr>
          <p:cNvCxnSpPr>
            <a:cxnSpLocks/>
          </p:cNvCxnSpPr>
          <p:nvPr/>
        </p:nvCxnSpPr>
        <p:spPr>
          <a:xfrm>
            <a:off x="150462" y="6140613"/>
            <a:ext cx="118910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C11A9C-8EB7-BEB5-10E5-8287532C747B}"/>
              </a:ext>
            </a:extLst>
          </p:cNvPr>
          <p:cNvSpPr txBox="1"/>
          <p:nvPr/>
        </p:nvSpPr>
        <p:spPr>
          <a:xfrm>
            <a:off x="1545505" y="6299975"/>
            <a:ext cx="8408636" cy="297454"/>
          </a:xfrm>
          <a:prstGeom prst="rect">
            <a:avLst/>
          </a:prstGeom>
          <a:noFill/>
        </p:spPr>
        <p:txBody>
          <a:bodyPr wrap="square" rtlCol="0">
            <a:spAutoFit/>
          </a:bodyPr>
          <a:lstStyle/>
          <a:p>
            <a:r>
              <a:rPr lang="en-US" sz="1333" b="1" dirty="0">
                <a:latin typeface="WEB Regular Bold" panose="02000503040000020003" pitchFamily="2" charset="77"/>
              </a:rPr>
              <a:t>From Lunchbox to Lab: </a:t>
            </a:r>
            <a:r>
              <a:rPr lang="en-US" sz="1333" dirty="0">
                <a:latin typeface="WEB Regular Regular" panose="02000503040000020003" pitchFamily="2" charset="77"/>
              </a:rPr>
              <a:t>The Science Behind Processed Foods</a:t>
            </a:r>
            <a:endParaRPr lang="en-US" sz="1333" dirty="0">
              <a:solidFill>
                <a:srgbClr val="D96C01"/>
              </a:solidFill>
              <a:latin typeface="WEB Regular Regular" panose="02000503040000020003" pitchFamily="2" charset="77"/>
            </a:endParaRPr>
          </a:p>
        </p:txBody>
      </p:sp>
      <p:pic>
        <p:nvPicPr>
          <p:cNvPr id="2" name="Imagem 1" descr="Uma imagem com Gráficos, logótipo, Tipo de letra, design gráfico&#10;&#10;Os conteúdos gerados por IA podem estar incorretos.">
            <a:extLst>
              <a:ext uri="{FF2B5EF4-FFF2-40B4-BE49-F238E27FC236}">
                <a16:creationId xmlns:a16="http://schemas.microsoft.com/office/drawing/2014/main" id="{D06717F9-C964-BE53-F939-A2D3C13F992A}"/>
              </a:ext>
            </a:extLst>
          </p:cNvPr>
          <p:cNvPicPr>
            <a:picLocks noChangeAspect="1"/>
          </p:cNvPicPr>
          <p:nvPr/>
        </p:nvPicPr>
        <p:blipFill>
          <a:blip r:embed="rId3"/>
          <a:stretch>
            <a:fillRect/>
          </a:stretch>
        </p:blipFill>
        <p:spPr>
          <a:xfrm>
            <a:off x="265076" y="6299975"/>
            <a:ext cx="1166129" cy="307776"/>
          </a:xfrm>
          <a:prstGeom prst="rect">
            <a:avLst/>
          </a:prstGeom>
        </p:spPr>
      </p:pic>
      <p:sp>
        <p:nvSpPr>
          <p:cNvPr id="6" name="Google Shape;162;p32">
            <a:extLst>
              <a:ext uri="{FF2B5EF4-FFF2-40B4-BE49-F238E27FC236}">
                <a16:creationId xmlns:a16="http://schemas.microsoft.com/office/drawing/2014/main" id="{48B49B4C-0231-DF4D-EE57-989B2041220A}"/>
              </a:ext>
            </a:extLst>
          </p:cNvPr>
          <p:cNvSpPr txBox="1">
            <a:spLocks/>
          </p:cNvSpPr>
          <p:nvPr/>
        </p:nvSpPr>
        <p:spPr>
          <a:xfrm flipH="1">
            <a:off x="9983322" y="6255689"/>
            <a:ext cx="2058217" cy="42877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pt-PT" sz="1333" dirty="0">
                <a:solidFill>
                  <a:srgbClr val="004998"/>
                </a:solidFill>
                <a:latin typeface="WEB Regular Regular" panose="02000503040000020003" pitchFamily="2" charset="77"/>
                <a:cs typeface="Poppins" pitchFamily="2" charset="77"/>
              </a:rPr>
              <a:t>16</a:t>
            </a:r>
            <a:r>
              <a:rPr lang="pt-PT" sz="1333" baseline="30000" dirty="0">
                <a:solidFill>
                  <a:srgbClr val="004998"/>
                </a:solidFill>
                <a:latin typeface="WEB Regular Regular" panose="02000503040000020003" pitchFamily="2" charset="77"/>
                <a:cs typeface="Poppins" pitchFamily="2" charset="77"/>
              </a:rPr>
              <a:t>th</a:t>
            </a:r>
            <a:r>
              <a:rPr lang="pt-PT" sz="1333" dirty="0">
                <a:solidFill>
                  <a:srgbClr val="004998"/>
                </a:solidFill>
                <a:latin typeface="WEB Regular Regular" panose="02000503040000020003" pitchFamily="2" charset="77"/>
                <a:cs typeface="Poppins" pitchFamily="2" charset="77"/>
              </a:rPr>
              <a:t> </a:t>
            </a:r>
            <a:r>
              <a:rPr lang="pt-PT" sz="1333" dirty="0" err="1">
                <a:solidFill>
                  <a:srgbClr val="004998"/>
                </a:solidFill>
                <a:latin typeface="WEB Regular Regular" panose="02000503040000020003" pitchFamily="2" charset="77"/>
                <a:cs typeface="Poppins" pitchFamily="2" charset="77"/>
              </a:rPr>
              <a:t>October</a:t>
            </a:r>
            <a:r>
              <a:rPr lang="pt-PT" sz="1333" dirty="0">
                <a:solidFill>
                  <a:srgbClr val="004998"/>
                </a:solidFill>
                <a:latin typeface="WEB Regular Regular" panose="02000503040000020003" pitchFamily="2" charset="77"/>
                <a:cs typeface="Poppins" pitchFamily="2" charset="77"/>
              </a:rPr>
              <a:t> 2025</a:t>
            </a:r>
          </a:p>
        </p:txBody>
      </p:sp>
      <p:pic>
        <p:nvPicPr>
          <p:cNvPr id="7" name="Picture 6">
            <a:extLst>
              <a:ext uri="{FF2B5EF4-FFF2-40B4-BE49-F238E27FC236}">
                <a16:creationId xmlns:a16="http://schemas.microsoft.com/office/drawing/2014/main" id="{8D5F5DCC-E407-5547-A868-B8FF7F52DC27}"/>
              </a:ext>
            </a:extLst>
          </p:cNvPr>
          <p:cNvPicPr>
            <a:picLocks noChangeAspect="1"/>
          </p:cNvPicPr>
          <p:nvPr/>
        </p:nvPicPr>
        <p:blipFill rotWithShape="1">
          <a:blip r:embed="rId4">
            <a:extLst>
              <a:ext uri="{28A0092B-C50C-407E-A947-70E740481C1C}">
                <a14:useLocalDpi xmlns:a14="http://schemas.microsoft.com/office/drawing/2010/main" val="0"/>
              </a:ext>
            </a:extLst>
          </a:blip>
          <a:srcRect l="31481" t="21570" r="32491" b="2104"/>
          <a:stretch/>
        </p:blipFill>
        <p:spPr>
          <a:xfrm>
            <a:off x="741601" y="979490"/>
            <a:ext cx="3576401" cy="4735511"/>
          </a:xfrm>
          <a:prstGeom prst="rect">
            <a:avLst/>
          </a:prstGeom>
          <a:ln>
            <a:noFill/>
          </a:ln>
          <a:effectLst>
            <a:outerShdw blurRad="292100" dist="139700" dir="2700000" algn="tl" rotWithShape="0">
              <a:srgbClr val="333333">
                <a:alpha val="65000"/>
              </a:srgbClr>
            </a:outerShdw>
          </a:effectLst>
        </p:spPr>
      </p:pic>
      <p:sp>
        <p:nvSpPr>
          <p:cNvPr id="8" name="TextBox 10">
            <a:extLst>
              <a:ext uri="{FF2B5EF4-FFF2-40B4-BE49-F238E27FC236}">
                <a16:creationId xmlns:a16="http://schemas.microsoft.com/office/drawing/2014/main" id="{2C11CC7B-63C1-7B46-85FB-443831525438}"/>
              </a:ext>
            </a:extLst>
          </p:cNvPr>
          <p:cNvSpPr txBox="1"/>
          <p:nvPr/>
        </p:nvSpPr>
        <p:spPr>
          <a:xfrm>
            <a:off x="5232400" y="1069062"/>
            <a:ext cx="6458011" cy="4524315"/>
          </a:xfrm>
          <a:prstGeom prst="rect">
            <a:avLst/>
          </a:prstGeom>
          <a:solidFill>
            <a:schemeClr val="bg1"/>
          </a:solidFill>
          <a:ln>
            <a:solidFill>
              <a:schemeClr val="tx1"/>
            </a:solidFill>
          </a:ln>
        </p:spPr>
        <p:txBody>
          <a:bodyPr wrap="square" rtlCol="0">
            <a:spAutoFit/>
          </a:bodyPr>
          <a:lstStyle/>
          <a:p>
            <a:r>
              <a:rPr lang="en-US" sz="2400" b="1" dirty="0"/>
              <a:t>Processed foods </a:t>
            </a:r>
          </a:p>
          <a:p>
            <a:r>
              <a:rPr lang="en-US" sz="2400" b="1" dirty="0">
                <a:solidFill>
                  <a:srgbClr val="C00000"/>
                </a:solidFill>
              </a:rPr>
              <a:t>Limit the use of processed foods</a:t>
            </a:r>
            <a:r>
              <a:rPr lang="en-US" sz="2400" dirty="0"/>
              <a:t>, consuming them in small amounts as ingredients in culinary preparations or as part of meals based on natural or minimally processed foods. </a:t>
            </a:r>
          </a:p>
          <a:p>
            <a:endParaRPr lang="en-US" sz="2400" dirty="0">
              <a:solidFill>
                <a:srgbClr val="C00000"/>
              </a:solidFill>
            </a:endParaRPr>
          </a:p>
          <a:p>
            <a:r>
              <a:rPr lang="en-US" sz="2400" dirty="0">
                <a:solidFill>
                  <a:srgbClr val="C00000"/>
                </a:solidFill>
              </a:rPr>
              <a:t>The ingredients and </a:t>
            </a:r>
            <a:r>
              <a:rPr lang="en-US" sz="2400" b="1" dirty="0">
                <a:solidFill>
                  <a:srgbClr val="C00000"/>
                </a:solidFill>
              </a:rPr>
              <a:t>techniques used in the manufacture of processed foods</a:t>
            </a:r>
            <a:r>
              <a:rPr lang="en-US" sz="2400" dirty="0">
                <a:solidFill>
                  <a:srgbClr val="C00000"/>
                </a:solidFill>
              </a:rPr>
              <a:t>—such as vegetables in brine, fruits in syrup, cheeses, and breads - </a:t>
            </a:r>
            <a:r>
              <a:rPr lang="en-US" sz="2400" b="1" dirty="0">
                <a:solidFill>
                  <a:srgbClr val="C00000"/>
                </a:solidFill>
              </a:rPr>
              <a:t>unfavorably alter the nutritional composition of the foods </a:t>
            </a:r>
            <a:r>
              <a:rPr lang="en-US" sz="2400" dirty="0">
                <a:solidFill>
                  <a:srgbClr val="C00000"/>
                </a:solidFill>
              </a:rPr>
              <a:t>from which they are derived.</a:t>
            </a:r>
            <a:endParaRPr lang="es-ES_tradnl" sz="2400" dirty="0">
              <a:solidFill>
                <a:srgbClr val="C00000"/>
              </a:solidFill>
            </a:endParaRPr>
          </a:p>
        </p:txBody>
      </p:sp>
      <p:sp>
        <p:nvSpPr>
          <p:cNvPr id="9" name="Title 7">
            <a:extLst>
              <a:ext uri="{FF2B5EF4-FFF2-40B4-BE49-F238E27FC236}">
                <a16:creationId xmlns:a16="http://schemas.microsoft.com/office/drawing/2014/main" id="{AD0391F0-21A7-6743-A92E-BE659F77EDC8}"/>
              </a:ext>
            </a:extLst>
          </p:cNvPr>
          <p:cNvSpPr txBox="1">
            <a:spLocks/>
          </p:cNvSpPr>
          <p:nvPr/>
        </p:nvSpPr>
        <p:spPr>
          <a:xfrm>
            <a:off x="0" y="173753"/>
            <a:ext cx="12192000" cy="88386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2800" b="1" dirty="0" err="1"/>
              <a:t>Dietary</a:t>
            </a:r>
            <a:r>
              <a:rPr lang="es-ES_tradnl" sz="2800" b="1" dirty="0"/>
              <a:t> </a:t>
            </a:r>
            <a:r>
              <a:rPr lang="es-ES_tradnl" sz="2800" b="1" dirty="0" err="1"/>
              <a:t>Guidelines</a:t>
            </a:r>
            <a:r>
              <a:rPr lang="es-ES_tradnl" sz="2800" b="1" dirty="0"/>
              <a:t> </a:t>
            </a:r>
            <a:r>
              <a:rPr lang="es-ES_tradnl" sz="2800" b="1" dirty="0" err="1"/>
              <a:t>for</a:t>
            </a:r>
            <a:r>
              <a:rPr lang="es-ES_tradnl" sz="2800" b="1" dirty="0"/>
              <a:t> </a:t>
            </a:r>
            <a:r>
              <a:rPr lang="es-ES_tradnl" sz="2800" b="1" dirty="0" err="1"/>
              <a:t>the</a:t>
            </a:r>
            <a:r>
              <a:rPr lang="es-ES_tradnl" sz="2800" b="1" dirty="0"/>
              <a:t> </a:t>
            </a:r>
            <a:r>
              <a:rPr lang="es-ES_tradnl" sz="2800" b="1" dirty="0" err="1"/>
              <a:t>Brazilian</a:t>
            </a:r>
            <a:r>
              <a:rPr lang="es-ES_tradnl" sz="2800" b="1" dirty="0"/>
              <a:t> </a:t>
            </a:r>
            <a:r>
              <a:rPr lang="es-ES_tradnl" sz="2800" b="1" dirty="0" err="1"/>
              <a:t>Population</a:t>
            </a:r>
            <a:r>
              <a:rPr lang="es-ES_tradnl" sz="2800" b="1" dirty="0"/>
              <a:t> - 2014</a:t>
            </a:r>
          </a:p>
        </p:txBody>
      </p:sp>
    </p:spTree>
    <p:extLst>
      <p:ext uri="{BB962C8B-B14F-4D97-AF65-F5344CB8AC3E}">
        <p14:creationId xmlns:p14="http://schemas.microsoft.com/office/powerpoint/2010/main" val="116590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D4AB38-5871-ACF9-8AE9-8105AEA9C7AF}"/>
              </a:ext>
            </a:extLst>
          </p:cNvPr>
          <p:cNvCxnSpPr>
            <a:cxnSpLocks/>
          </p:cNvCxnSpPr>
          <p:nvPr/>
        </p:nvCxnSpPr>
        <p:spPr>
          <a:xfrm>
            <a:off x="150462" y="6140613"/>
            <a:ext cx="118910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C11A9C-8EB7-BEB5-10E5-8287532C747B}"/>
              </a:ext>
            </a:extLst>
          </p:cNvPr>
          <p:cNvSpPr txBox="1"/>
          <p:nvPr/>
        </p:nvSpPr>
        <p:spPr>
          <a:xfrm>
            <a:off x="1545505" y="6299975"/>
            <a:ext cx="8408636" cy="297454"/>
          </a:xfrm>
          <a:prstGeom prst="rect">
            <a:avLst/>
          </a:prstGeom>
          <a:noFill/>
        </p:spPr>
        <p:txBody>
          <a:bodyPr wrap="square" rtlCol="0">
            <a:spAutoFit/>
          </a:bodyPr>
          <a:lstStyle/>
          <a:p>
            <a:r>
              <a:rPr lang="en-US" sz="1333" b="1" dirty="0">
                <a:latin typeface="WEB Regular Bold" panose="02000503040000020003" pitchFamily="2" charset="77"/>
              </a:rPr>
              <a:t>From Lunchbox to Lab: </a:t>
            </a:r>
            <a:r>
              <a:rPr lang="en-US" sz="1333" dirty="0">
                <a:latin typeface="WEB Regular Regular" panose="02000503040000020003" pitchFamily="2" charset="77"/>
              </a:rPr>
              <a:t>The Science Behind Processed Foods</a:t>
            </a:r>
            <a:endParaRPr lang="en-US" sz="1333" dirty="0">
              <a:solidFill>
                <a:srgbClr val="D96C01"/>
              </a:solidFill>
              <a:latin typeface="WEB Regular Regular" panose="02000503040000020003" pitchFamily="2" charset="77"/>
            </a:endParaRPr>
          </a:p>
        </p:txBody>
      </p:sp>
      <p:pic>
        <p:nvPicPr>
          <p:cNvPr id="2" name="Imagem 1" descr="Uma imagem com Gráficos, logótipo, Tipo de letra, design gráfico&#10;&#10;Os conteúdos gerados por IA podem estar incorretos.">
            <a:extLst>
              <a:ext uri="{FF2B5EF4-FFF2-40B4-BE49-F238E27FC236}">
                <a16:creationId xmlns:a16="http://schemas.microsoft.com/office/drawing/2014/main" id="{D06717F9-C964-BE53-F939-A2D3C13F992A}"/>
              </a:ext>
            </a:extLst>
          </p:cNvPr>
          <p:cNvPicPr>
            <a:picLocks noChangeAspect="1"/>
          </p:cNvPicPr>
          <p:nvPr/>
        </p:nvPicPr>
        <p:blipFill>
          <a:blip r:embed="rId3"/>
          <a:stretch>
            <a:fillRect/>
          </a:stretch>
        </p:blipFill>
        <p:spPr>
          <a:xfrm>
            <a:off x="265076" y="6299975"/>
            <a:ext cx="1166129" cy="307776"/>
          </a:xfrm>
          <a:prstGeom prst="rect">
            <a:avLst/>
          </a:prstGeom>
        </p:spPr>
      </p:pic>
      <p:sp>
        <p:nvSpPr>
          <p:cNvPr id="6" name="Google Shape;162;p32">
            <a:extLst>
              <a:ext uri="{FF2B5EF4-FFF2-40B4-BE49-F238E27FC236}">
                <a16:creationId xmlns:a16="http://schemas.microsoft.com/office/drawing/2014/main" id="{48B49B4C-0231-DF4D-EE57-989B2041220A}"/>
              </a:ext>
            </a:extLst>
          </p:cNvPr>
          <p:cNvSpPr txBox="1">
            <a:spLocks/>
          </p:cNvSpPr>
          <p:nvPr/>
        </p:nvSpPr>
        <p:spPr>
          <a:xfrm flipH="1">
            <a:off x="9983322" y="6255689"/>
            <a:ext cx="2058217" cy="42877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pt-PT" sz="1333" dirty="0">
                <a:solidFill>
                  <a:srgbClr val="004998"/>
                </a:solidFill>
                <a:latin typeface="WEB Regular Regular" panose="02000503040000020003" pitchFamily="2" charset="77"/>
                <a:cs typeface="Poppins" pitchFamily="2" charset="77"/>
              </a:rPr>
              <a:t>16</a:t>
            </a:r>
            <a:r>
              <a:rPr lang="pt-PT" sz="1333" baseline="30000" dirty="0">
                <a:solidFill>
                  <a:srgbClr val="004998"/>
                </a:solidFill>
                <a:latin typeface="WEB Regular Regular" panose="02000503040000020003" pitchFamily="2" charset="77"/>
                <a:cs typeface="Poppins" pitchFamily="2" charset="77"/>
              </a:rPr>
              <a:t>th</a:t>
            </a:r>
            <a:r>
              <a:rPr lang="pt-PT" sz="1333" dirty="0">
                <a:solidFill>
                  <a:srgbClr val="004998"/>
                </a:solidFill>
                <a:latin typeface="WEB Regular Regular" panose="02000503040000020003" pitchFamily="2" charset="77"/>
                <a:cs typeface="Poppins" pitchFamily="2" charset="77"/>
              </a:rPr>
              <a:t> </a:t>
            </a:r>
            <a:r>
              <a:rPr lang="pt-PT" sz="1333" dirty="0" err="1">
                <a:solidFill>
                  <a:srgbClr val="004998"/>
                </a:solidFill>
                <a:latin typeface="WEB Regular Regular" panose="02000503040000020003" pitchFamily="2" charset="77"/>
                <a:cs typeface="Poppins" pitchFamily="2" charset="77"/>
              </a:rPr>
              <a:t>October</a:t>
            </a:r>
            <a:r>
              <a:rPr lang="pt-PT" sz="1333" dirty="0">
                <a:solidFill>
                  <a:srgbClr val="004998"/>
                </a:solidFill>
                <a:latin typeface="WEB Regular Regular" panose="02000503040000020003" pitchFamily="2" charset="77"/>
                <a:cs typeface="Poppins" pitchFamily="2" charset="77"/>
              </a:rPr>
              <a:t> 2025</a:t>
            </a:r>
          </a:p>
        </p:txBody>
      </p:sp>
      <p:pic>
        <p:nvPicPr>
          <p:cNvPr id="7" name="Picture 6">
            <a:extLst>
              <a:ext uri="{FF2B5EF4-FFF2-40B4-BE49-F238E27FC236}">
                <a16:creationId xmlns:a16="http://schemas.microsoft.com/office/drawing/2014/main" id="{0C23967F-AC86-3E4D-B85A-88443598B9B5}"/>
              </a:ext>
            </a:extLst>
          </p:cNvPr>
          <p:cNvPicPr>
            <a:picLocks noChangeAspect="1"/>
          </p:cNvPicPr>
          <p:nvPr/>
        </p:nvPicPr>
        <p:blipFill rotWithShape="1">
          <a:blip r:embed="rId4">
            <a:extLst>
              <a:ext uri="{28A0092B-C50C-407E-A947-70E740481C1C}">
                <a14:useLocalDpi xmlns:a14="http://schemas.microsoft.com/office/drawing/2010/main" val="0"/>
              </a:ext>
            </a:extLst>
          </a:blip>
          <a:srcRect l="31481" t="21570" r="32491" b="2104"/>
          <a:stretch/>
        </p:blipFill>
        <p:spPr>
          <a:xfrm>
            <a:off x="619084" y="685800"/>
            <a:ext cx="3791069" cy="5019752"/>
          </a:xfrm>
          <a:prstGeom prst="rect">
            <a:avLst/>
          </a:prstGeom>
        </p:spPr>
      </p:pic>
      <p:pic>
        <p:nvPicPr>
          <p:cNvPr id="8" name="Picture 4">
            <a:extLst>
              <a:ext uri="{FF2B5EF4-FFF2-40B4-BE49-F238E27FC236}">
                <a16:creationId xmlns:a16="http://schemas.microsoft.com/office/drawing/2014/main" id="{138038F1-DE9C-4642-8C37-8171C3CFDF7F}"/>
              </a:ext>
            </a:extLst>
          </p:cNvPr>
          <p:cNvPicPr>
            <a:picLocks noChangeAspect="1"/>
          </p:cNvPicPr>
          <p:nvPr/>
        </p:nvPicPr>
        <p:blipFill rotWithShape="1">
          <a:blip r:embed="rId5">
            <a:extLst>
              <a:ext uri="{28A0092B-C50C-407E-A947-70E740481C1C}">
                <a14:useLocalDpi xmlns:a14="http://schemas.microsoft.com/office/drawing/2010/main" val="0"/>
              </a:ext>
            </a:extLst>
          </a:blip>
          <a:srcRect l="29851" t="19134" r="31250"/>
          <a:stretch/>
        </p:blipFill>
        <p:spPr>
          <a:xfrm>
            <a:off x="4381949" y="699309"/>
            <a:ext cx="3768648" cy="4964892"/>
          </a:xfrm>
          <a:prstGeom prst="rect">
            <a:avLst/>
          </a:prstGeom>
        </p:spPr>
      </p:pic>
      <p:sp>
        <p:nvSpPr>
          <p:cNvPr id="9" name="TextBox 10">
            <a:extLst>
              <a:ext uri="{FF2B5EF4-FFF2-40B4-BE49-F238E27FC236}">
                <a16:creationId xmlns:a16="http://schemas.microsoft.com/office/drawing/2014/main" id="{C7922D4D-DA7B-4A4E-9D6B-2D3FF92B98F9}"/>
              </a:ext>
            </a:extLst>
          </p:cNvPr>
          <p:cNvSpPr txBox="1"/>
          <p:nvPr/>
        </p:nvSpPr>
        <p:spPr>
          <a:xfrm>
            <a:off x="8120905" y="899135"/>
            <a:ext cx="3792559" cy="4154984"/>
          </a:xfrm>
          <a:prstGeom prst="rect">
            <a:avLst/>
          </a:prstGeom>
          <a:solidFill>
            <a:schemeClr val="bg1"/>
          </a:solidFill>
          <a:ln>
            <a:solidFill>
              <a:schemeClr val="bg1"/>
            </a:solidFill>
          </a:ln>
        </p:spPr>
        <p:txBody>
          <a:bodyPr wrap="square" rtlCol="0">
            <a:spAutoFit/>
          </a:bodyPr>
          <a:lstStyle/>
          <a:p>
            <a:r>
              <a:rPr lang="en-US" sz="2400" dirty="0"/>
              <a:t>“As a result of their formulation and presentation, they tend to be consumed in excess, and displace natural or minimally processed foods. </a:t>
            </a:r>
          </a:p>
          <a:p>
            <a:r>
              <a:rPr lang="en-US" sz="2400" dirty="0">
                <a:solidFill>
                  <a:srgbClr val="C00000"/>
                </a:solidFill>
              </a:rPr>
              <a:t>Their means of production, distribution, marketing, and consumption damage culture, social life, and the environment.”</a:t>
            </a:r>
            <a:endParaRPr lang="es-ES_tradnl" sz="2400" dirty="0">
              <a:solidFill>
                <a:srgbClr val="C00000"/>
              </a:solidFill>
            </a:endParaRPr>
          </a:p>
        </p:txBody>
      </p:sp>
      <p:sp>
        <p:nvSpPr>
          <p:cNvPr id="11" name="1 CuadroTexto">
            <a:extLst>
              <a:ext uri="{FF2B5EF4-FFF2-40B4-BE49-F238E27FC236}">
                <a16:creationId xmlns:a16="http://schemas.microsoft.com/office/drawing/2014/main" id="{2C320D8A-AA86-5B43-AE2E-62FFAC310601}"/>
              </a:ext>
            </a:extLst>
          </p:cNvPr>
          <p:cNvSpPr txBox="1">
            <a:spLocks noChangeArrowheads="1"/>
          </p:cNvSpPr>
          <p:nvPr/>
        </p:nvSpPr>
        <p:spPr bwMode="auto">
          <a:xfrm>
            <a:off x="0" y="25401"/>
            <a:ext cx="12192000" cy="615547"/>
          </a:xfrm>
          <a:prstGeom prst="rect">
            <a:avLst/>
          </a:prstGeom>
          <a:solidFill>
            <a:srgbClr val="C00000"/>
          </a:solidFill>
          <a:ln w="9525">
            <a:solidFill>
              <a:srgbClr val="C00000"/>
            </a:solidFill>
            <a:miter lim="800000"/>
            <a:headEnd/>
            <a:tailEnd/>
          </a:ln>
        </p:spPr>
        <p:txBody>
          <a:bodyPr wrap="square" lIns="121907" tIns="60957" rIns="121907" bIns="60957">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5613" eaLnBrk="0" fontAlgn="base" hangingPunct="0">
              <a:spcBef>
                <a:spcPct val="0"/>
              </a:spcBef>
              <a:spcAft>
                <a:spcPct val="0"/>
              </a:spcAft>
              <a:defRPr>
                <a:solidFill>
                  <a:schemeClr val="tx1"/>
                </a:solidFill>
                <a:latin typeface="Calibri" panose="020F0502020204030204" pitchFamily="34" charset="0"/>
              </a:defRPr>
            </a:lvl6pPr>
            <a:lvl7pPr marL="2971800" indent="-228600" defTabSz="455613" eaLnBrk="0" fontAlgn="base" hangingPunct="0">
              <a:spcBef>
                <a:spcPct val="0"/>
              </a:spcBef>
              <a:spcAft>
                <a:spcPct val="0"/>
              </a:spcAft>
              <a:defRPr>
                <a:solidFill>
                  <a:schemeClr val="tx1"/>
                </a:solidFill>
                <a:latin typeface="Calibri" panose="020F0502020204030204" pitchFamily="34" charset="0"/>
              </a:defRPr>
            </a:lvl7pPr>
            <a:lvl8pPr marL="3429000" indent="-228600" defTabSz="455613" eaLnBrk="0" fontAlgn="base" hangingPunct="0">
              <a:spcBef>
                <a:spcPct val="0"/>
              </a:spcBef>
              <a:spcAft>
                <a:spcPct val="0"/>
              </a:spcAft>
              <a:defRPr>
                <a:solidFill>
                  <a:schemeClr val="tx1"/>
                </a:solidFill>
                <a:latin typeface="Calibri" panose="020F0502020204030204" pitchFamily="34" charset="0"/>
              </a:defRPr>
            </a:lvl8pPr>
            <a:lvl9pPr marL="3886200" indent="-228600" defTabSz="455613" eaLnBrk="0" fontAlgn="base" hangingPunct="0">
              <a:spcBef>
                <a:spcPct val="0"/>
              </a:spcBef>
              <a:spcAft>
                <a:spcPct val="0"/>
              </a:spcAft>
              <a:defRPr>
                <a:solidFill>
                  <a:schemeClr val="tx1"/>
                </a:solidFill>
                <a:latin typeface="Calibri" panose="020F0502020204030204" pitchFamily="34" charset="0"/>
              </a:defRPr>
            </a:lvl9pPr>
          </a:lstStyle>
          <a:p>
            <a:pPr algn="ctr"/>
            <a:r>
              <a:rPr lang="es-ES_tradnl" altLang="en-US" sz="3200" b="1" dirty="0">
                <a:solidFill>
                  <a:schemeClr val="bg1"/>
                </a:solidFill>
              </a:rPr>
              <a:t>“</a:t>
            </a:r>
            <a:r>
              <a:rPr lang="es-ES_tradnl" altLang="en-US" sz="3200" b="1" dirty="0" err="1">
                <a:solidFill>
                  <a:schemeClr val="bg1"/>
                </a:solidFill>
              </a:rPr>
              <a:t>Avoid</a:t>
            </a:r>
            <a:r>
              <a:rPr lang="es-ES_tradnl" altLang="en-US" sz="3200" b="1" dirty="0">
                <a:solidFill>
                  <a:schemeClr val="bg1"/>
                </a:solidFill>
              </a:rPr>
              <a:t> Ultra-</a:t>
            </a:r>
            <a:r>
              <a:rPr lang="es-ES_tradnl" altLang="en-US" sz="3200" b="1" dirty="0" err="1">
                <a:solidFill>
                  <a:schemeClr val="bg1"/>
                </a:solidFill>
              </a:rPr>
              <a:t>Processed</a:t>
            </a:r>
            <a:r>
              <a:rPr lang="es-ES_tradnl" altLang="en-US" sz="3200" b="1" dirty="0">
                <a:solidFill>
                  <a:schemeClr val="bg1"/>
                </a:solidFill>
              </a:rPr>
              <a:t> </a:t>
            </a:r>
            <a:r>
              <a:rPr lang="es-ES_tradnl" altLang="en-US" sz="3200" b="1" dirty="0" err="1">
                <a:solidFill>
                  <a:schemeClr val="bg1"/>
                </a:solidFill>
              </a:rPr>
              <a:t>Foods</a:t>
            </a:r>
            <a:r>
              <a:rPr lang="es-ES_tradnl" altLang="en-US" sz="3200" b="1" dirty="0">
                <a:solidFill>
                  <a:schemeClr val="bg1"/>
                </a:solidFill>
              </a:rPr>
              <a:t>”</a:t>
            </a:r>
          </a:p>
        </p:txBody>
      </p:sp>
    </p:spTree>
    <p:extLst>
      <p:ext uri="{BB962C8B-B14F-4D97-AF65-F5344CB8AC3E}">
        <p14:creationId xmlns:p14="http://schemas.microsoft.com/office/powerpoint/2010/main" val="423495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D4AB38-5871-ACF9-8AE9-8105AEA9C7AF}"/>
              </a:ext>
            </a:extLst>
          </p:cNvPr>
          <p:cNvCxnSpPr>
            <a:cxnSpLocks/>
          </p:cNvCxnSpPr>
          <p:nvPr/>
        </p:nvCxnSpPr>
        <p:spPr>
          <a:xfrm>
            <a:off x="150462" y="6140613"/>
            <a:ext cx="118910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C11A9C-8EB7-BEB5-10E5-8287532C747B}"/>
              </a:ext>
            </a:extLst>
          </p:cNvPr>
          <p:cNvSpPr txBox="1"/>
          <p:nvPr/>
        </p:nvSpPr>
        <p:spPr>
          <a:xfrm>
            <a:off x="1545505" y="6299975"/>
            <a:ext cx="8408636" cy="297454"/>
          </a:xfrm>
          <a:prstGeom prst="rect">
            <a:avLst/>
          </a:prstGeom>
          <a:noFill/>
        </p:spPr>
        <p:txBody>
          <a:bodyPr wrap="square" rtlCol="0">
            <a:spAutoFit/>
          </a:bodyPr>
          <a:lstStyle/>
          <a:p>
            <a:r>
              <a:rPr lang="en-US" sz="1333" b="1" dirty="0">
                <a:latin typeface="WEB Regular Bold" panose="02000503040000020003" pitchFamily="2" charset="77"/>
              </a:rPr>
              <a:t>From Lunchbox to Lab: </a:t>
            </a:r>
            <a:r>
              <a:rPr lang="en-US" sz="1333" dirty="0">
                <a:latin typeface="WEB Regular Regular" panose="02000503040000020003" pitchFamily="2" charset="77"/>
              </a:rPr>
              <a:t>The Science Behind Processed Foods</a:t>
            </a:r>
            <a:endParaRPr lang="en-US" sz="1333" dirty="0">
              <a:solidFill>
                <a:srgbClr val="D96C01"/>
              </a:solidFill>
              <a:latin typeface="WEB Regular Regular" panose="02000503040000020003" pitchFamily="2" charset="77"/>
            </a:endParaRPr>
          </a:p>
        </p:txBody>
      </p:sp>
      <p:pic>
        <p:nvPicPr>
          <p:cNvPr id="2" name="Imagem 1" descr="Uma imagem com Gráficos, logótipo, Tipo de letra, design gráfico&#10;&#10;Os conteúdos gerados por IA podem estar incorretos.">
            <a:extLst>
              <a:ext uri="{FF2B5EF4-FFF2-40B4-BE49-F238E27FC236}">
                <a16:creationId xmlns:a16="http://schemas.microsoft.com/office/drawing/2014/main" id="{D06717F9-C964-BE53-F939-A2D3C13F992A}"/>
              </a:ext>
            </a:extLst>
          </p:cNvPr>
          <p:cNvPicPr>
            <a:picLocks noChangeAspect="1"/>
          </p:cNvPicPr>
          <p:nvPr/>
        </p:nvPicPr>
        <p:blipFill>
          <a:blip r:embed="rId3"/>
          <a:stretch>
            <a:fillRect/>
          </a:stretch>
        </p:blipFill>
        <p:spPr>
          <a:xfrm>
            <a:off x="265076" y="6299975"/>
            <a:ext cx="1166129" cy="307776"/>
          </a:xfrm>
          <a:prstGeom prst="rect">
            <a:avLst/>
          </a:prstGeom>
        </p:spPr>
      </p:pic>
      <p:sp>
        <p:nvSpPr>
          <p:cNvPr id="6" name="Google Shape;162;p32">
            <a:extLst>
              <a:ext uri="{FF2B5EF4-FFF2-40B4-BE49-F238E27FC236}">
                <a16:creationId xmlns:a16="http://schemas.microsoft.com/office/drawing/2014/main" id="{48B49B4C-0231-DF4D-EE57-989B2041220A}"/>
              </a:ext>
            </a:extLst>
          </p:cNvPr>
          <p:cNvSpPr txBox="1">
            <a:spLocks/>
          </p:cNvSpPr>
          <p:nvPr/>
        </p:nvSpPr>
        <p:spPr>
          <a:xfrm flipH="1">
            <a:off x="9983322" y="6255689"/>
            <a:ext cx="2058217" cy="42877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pt-PT" sz="1333" dirty="0">
                <a:solidFill>
                  <a:srgbClr val="004998"/>
                </a:solidFill>
                <a:latin typeface="WEB Regular Regular" panose="02000503040000020003" pitchFamily="2" charset="77"/>
                <a:cs typeface="Poppins" pitchFamily="2" charset="77"/>
              </a:rPr>
              <a:t>16</a:t>
            </a:r>
            <a:r>
              <a:rPr lang="pt-PT" sz="1333" baseline="30000" dirty="0">
                <a:solidFill>
                  <a:srgbClr val="004998"/>
                </a:solidFill>
                <a:latin typeface="WEB Regular Regular" panose="02000503040000020003" pitchFamily="2" charset="77"/>
                <a:cs typeface="Poppins" pitchFamily="2" charset="77"/>
              </a:rPr>
              <a:t>th</a:t>
            </a:r>
            <a:r>
              <a:rPr lang="pt-PT" sz="1333" dirty="0">
                <a:solidFill>
                  <a:srgbClr val="004998"/>
                </a:solidFill>
                <a:latin typeface="WEB Regular Regular" panose="02000503040000020003" pitchFamily="2" charset="77"/>
                <a:cs typeface="Poppins" pitchFamily="2" charset="77"/>
              </a:rPr>
              <a:t> </a:t>
            </a:r>
            <a:r>
              <a:rPr lang="pt-PT" sz="1333" dirty="0" err="1">
                <a:solidFill>
                  <a:srgbClr val="004998"/>
                </a:solidFill>
                <a:latin typeface="WEB Regular Regular" panose="02000503040000020003" pitchFamily="2" charset="77"/>
                <a:cs typeface="Poppins" pitchFamily="2" charset="77"/>
              </a:rPr>
              <a:t>October</a:t>
            </a:r>
            <a:r>
              <a:rPr lang="pt-PT" sz="1333" dirty="0">
                <a:solidFill>
                  <a:srgbClr val="004998"/>
                </a:solidFill>
                <a:latin typeface="WEB Regular Regular" panose="02000503040000020003" pitchFamily="2" charset="77"/>
                <a:cs typeface="Poppins" pitchFamily="2" charset="77"/>
              </a:rPr>
              <a:t> 2025</a:t>
            </a:r>
          </a:p>
        </p:txBody>
      </p:sp>
      <p:pic>
        <p:nvPicPr>
          <p:cNvPr id="7" name="Imagen 6">
            <a:extLst>
              <a:ext uri="{FF2B5EF4-FFF2-40B4-BE49-F238E27FC236}">
                <a16:creationId xmlns:a16="http://schemas.microsoft.com/office/drawing/2014/main" id="{6A58E571-EE7E-344C-8134-399CBF76EC1C}"/>
              </a:ext>
            </a:extLst>
          </p:cNvPr>
          <p:cNvPicPr>
            <a:picLocks noChangeAspect="1"/>
          </p:cNvPicPr>
          <p:nvPr/>
        </p:nvPicPr>
        <p:blipFill rotWithShape="1">
          <a:blip r:embed="rId4"/>
          <a:srcRect l="21974" t="33701" r="21478" b="6190"/>
          <a:stretch/>
        </p:blipFill>
        <p:spPr>
          <a:xfrm>
            <a:off x="1483016" y="91005"/>
            <a:ext cx="9225967" cy="6129290"/>
          </a:xfrm>
          <a:prstGeom prst="rect">
            <a:avLst/>
          </a:prstGeom>
          <a:ln>
            <a:solidFill>
              <a:srgbClr val="FFFF00"/>
            </a:solidFill>
          </a:ln>
        </p:spPr>
      </p:pic>
      <p:sp>
        <p:nvSpPr>
          <p:cNvPr id="4" name="Marco 3">
            <a:extLst>
              <a:ext uri="{FF2B5EF4-FFF2-40B4-BE49-F238E27FC236}">
                <a16:creationId xmlns:a16="http://schemas.microsoft.com/office/drawing/2014/main" id="{97AB9E05-1F3F-EC41-8D60-967034571E66}"/>
              </a:ext>
            </a:extLst>
          </p:cNvPr>
          <p:cNvSpPr/>
          <p:nvPr/>
        </p:nvSpPr>
        <p:spPr>
          <a:xfrm>
            <a:off x="6096000" y="4800600"/>
            <a:ext cx="4386943" cy="359229"/>
          </a:xfrm>
          <a:prstGeom prst="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486541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D4AB38-5871-ACF9-8AE9-8105AEA9C7AF}"/>
              </a:ext>
            </a:extLst>
          </p:cNvPr>
          <p:cNvCxnSpPr>
            <a:cxnSpLocks/>
          </p:cNvCxnSpPr>
          <p:nvPr/>
        </p:nvCxnSpPr>
        <p:spPr>
          <a:xfrm>
            <a:off x="150462" y="6140613"/>
            <a:ext cx="118910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C11A9C-8EB7-BEB5-10E5-8287532C747B}"/>
              </a:ext>
            </a:extLst>
          </p:cNvPr>
          <p:cNvSpPr txBox="1"/>
          <p:nvPr/>
        </p:nvSpPr>
        <p:spPr>
          <a:xfrm>
            <a:off x="1545505" y="6299975"/>
            <a:ext cx="8408636" cy="297454"/>
          </a:xfrm>
          <a:prstGeom prst="rect">
            <a:avLst/>
          </a:prstGeom>
          <a:noFill/>
        </p:spPr>
        <p:txBody>
          <a:bodyPr wrap="square" rtlCol="0">
            <a:spAutoFit/>
          </a:bodyPr>
          <a:lstStyle/>
          <a:p>
            <a:r>
              <a:rPr lang="en-US" sz="1333" b="1" dirty="0">
                <a:latin typeface="WEB Regular Bold" panose="02000503040000020003" pitchFamily="2" charset="77"/>
              </a:rPr>
              <a:t>From Lunchbox to Lab: </a:t>
            </a:r>
            <a:r>
              <a:rPr lang="en-US" sz="1333" dirty="0">
                <a:latin typeface="WEB Regular Regular" panose="02000503040000020003" pitchFamily="2" charset="77"/>
              </a:rPr>
              <a:t>The Science Behind Processed Foods</a:t>
            </a:r>
            <a:endParaRPr lang="en-US" sz="1333" dirty="0">
              <a:solidFill>
                <a:srgbClr val="D96C01"/>
              </a:solidFill>
              <a:latin typeface="WEB Regular Regular" panose="02000503040000020003" pitchFamily="2" charset="77"/>
            </a:endParaRPr>
          </a:p>
        </p:txBody>
      </p:sp>
      <p:pic>
        <p:nvPicPr>
          <p:cNvPr id="2" name="Imagem 1" descr="Uma imagem com Gráficos, logótipo, Tipo de letra, design gráfico&#10;&#10;Os conteúdos gerados por IA podem estar incorretos.">
            <a:extLst>
              <a:ext uri="{FF2B5EF4-FFF2-40B4-BE49-F238E27FC236}">
                <a16:creationId xmlns:a16="http://schemas.microsoft.com/office/drawing/2014/main" id="{D06717F9-C964-BE53-F939-A2D3C13F992A}"/>
              </a:ext>
            </a:extLst>
          </p:cNvPr>
          <p:cNvPicPr>
            <a:picLocks noChangeAspect="1"/>
          </p:cNvPicPr>
          <p:nvPr/>
        </p:nvPicPr>
        <p:blipFill>
          <a:blip r:embed="rId3"/>
          <a:stretch>
            <a:fillRect/>
          </a:stretch>
        </p:blipFill>
        <p:spPr>
          <a:xfrm>
            <a:off x="265076" y="6299975"/>
            <a:ext cx="1166129" cy="307776"/>
          </a:xfrm>
          <a:prstGeom prst="rect">
            <a:avLst/>
          </a:prstGeom>
        </p:spPr>
      </p:pic>
      <p:sp>
        <p:nvSpPr>
          <p:cNvPr id="6" name="Google Shape;162;p32">
            <a:extLst>
              <a:ext uri="{FF2B5EF4-FFF2-40B4-BE49-F238E27FC236}">
                <a16:creationId xmlns:a16="http://schemas.microsoft.com/office/drawing/2014/main" id="{48B49B4C-0231-DF4D-EE57-989B2041220A}"/>
              </a:ext>
            </a:extLst>
          </p:cNvPr>
          <p:cNvSpPr txBox="1">
            <a:spLocks/>
          </p:cNvSpPr>
          <p:nvPr/>
        </p:nvSpPr>
        <p:spPr>
          <a:xfrm flipH="1">
            <a:off x="9983322" y="6255689"/>
            <a:ext cx="2058217" cy="42877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pt-PT" sz="1333" dirty="0">
                <a:solidFill>
                  <a:srgbClr val="004998"/>
                </a:solidFill>
                <a:latin typeface="WEB Regular Regular" panose="02000503040000020003" pitchFamily="2" charset="77"/>
                <a:cs typeface="Poppins" pitchFamily="2" charset="77"/>
              </a:rPr>
              <a:t>16</a:t>
            </a:r>
            <a:r>
              <a:rPr lang="pt-PT" sz="1333" baseline="30000" dirty="0">
                <a:solidFill>
                  <a:srgbClr val="004998"/>
                </a:solidFill>
                <a:latin typeface="WEB Regular Regular" panose="02000503040000020003" pitchFamily="2" charset="77"/>
                <a:cs typeface="Poppins" pitchFamily="2" charset="77"/>
              </a:rPr>
              <a:t>th</a:t>
            </a:r>
            <a:r>
              <a:rPr lang="pt-PT" sz="1333" dirty="0">
                <a:solidFill>
                  <a:srgbClr val="004998"/>
                </a:solidFill>
                <a:latin typeface="WEB Regular Regular" panose="02000503040000020003" pitchFamily="2" charset="77"/>
                <a:cs typeface="Poppins" pitchFamily="2" charset="77"/>
              </a:rPr>
              <a:t> </a:t>
            </a:r>
            <a:r>
              <a:rPr lang="pt-PT" sz="1333" dirty="0" err="1">
                <a:solidFill>
                  <a:srgbClr val="004998"/>
                </a:solidFill>
                <a:latin typeface="WEB Regular Regular" panose="02000503040000020003" pitchFamily="2" charset="77"/>
                <a:cs typeface="Poppins" pitchFamily="2" charset="77"/>
              </a:rPr>
              <a:t>October</a:t>
            </a:r>
            <a:r>
              <a:rPr lang="pt-PT" sz="1333" dirty="0">
                <a:solidFill>
                  <a:srgbClr val="004998"/>
                </a:solidFill>
                <a:latin typeface="WEB Regular Regular" panose="02000503040000020003" pitchFamily="2" charset="77"/>
                <a:cs typeface="Poppins" pitchFamily="2" charset="77"/>
              </a:rPr>
              <a:t> 2025</a:t>
            </a:r>
          </a:p>
        </p:txBody>
      </p:sp>
      <p:pic>
        <p:nvPicPr>
          <p:cNvPr id="7" name="Picture 6">
            <a:extLst>
              <a:ext uri="{FF2B5EF4-FFF2-40B4-BE49-F238E27FC236}">
                <a16:creationId xmlns:a16="http://schemas.microsoft.com/office/drawing/2014/main" id="{EE7D2B84-E07C-844E-9699-169281003230}"/>
              </a:ext>
            </a:extLst>
          </p:cNvPr>
          <p:cNvPicPr>
            <a:picLocks noChangeAspect="1" noChangeArrowheads="1"/>
          </p:cNvPicPr>
          <p:nvPr/>
        </p:nvPicPr>
        <p:blipFill rotWithShape="1">
          <a:blip r:embed="rId4"/>
          <a:srcRect l="32972" t="14012" r="34055" b="1512"/>
          <a:stretch/>
        </p:blipFill>
        <p:spPr bwMode="auto">
          <a:xfrm>
            <a:off x="7719118" y="335736"/>
            <a:ext cx="3759868" cy="5413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3 Marcador de texto">
            <a:extLst>
              <a:ext uri="{FF2B5EF4-FFF2-40B4-BE49-F238E27FC236}">
                <a16:creationId xmlns:a16="http://schemas.microsoft.com/office/drawing/2014/main" id="{BEA9B56B-682B-5247-A8F4-421408E7A055}"/>
              </a:ext>
            </a:extLst>
          </p:cNvPr>
          <p:cNvSpPr txBox="1">
            <a:spLocks/>
          </p:cNvSpPr>
          <p:nvPr/>
        </p:nvSpPr>
        <p:spPr>
          <a:xfrm>
            <a:off x="775946" y="2449286"/>
            <a:ext cx="6196354" cy="2775857"/>
          </a:xfrm>
          <a:prstGeom prst="rect">
            <a:avLst/>
          </a:prstGeom>
          <a:ln>
            <a:solidFill>
              <a:schemeClr val="accent3">
                <a:lumMod val="75000"/>
              </a:schemeClr>
            </a:solid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2" indent="-342882">
              <a:defRPr/>
            </a:pPr>
            <a:r>
              <a:rPr lang="en-US" altLang="en-US" sz="2400" dirty="0"/>
              <a:t>2015 - Introduces the NOVA classification </a:t>
            </a:r>
          </a:p>
          <a:p>
            <a:pPr marL="342882" indent="-342882">
              <a:defRPr/>
            </a:pPr>
            <a:r>
              <a:rPr lang="en-US" altLang="en-US" sz="2400" dirty="0"/>
              <a:t>Adopts the word </a:t>
            </a:r>
            <a:r>
              <a:rPr lang="en-US" altLang="en-US" sz="2400" b="1" dirty="0"/>
              <a:t>ultra-processed foods</a:t>
            </a:r>
            <a:endParaRPr lang="en-US" altLang="en-US" sz="2800" b="1" dirty="0"/>
          </a:p>
          <a:p>
            <a:pPr marL="342882" indent="-342882">
              <a:defRPr/>
            </a:pPr>
            <a:r>
              <a:rPr lang="en-US" altLang="en-US" sz="2600" dirty="0"/>
              <a:t>Concludes that the </a:t>
            </a:r>
            <a:r>
              <a:rPr lang="en-US" altLang="en-US" sz="2800" b="1" dirty="0">
                <a:solidFill>
                  <a:schemeClr val="accent2">
                    <a:lumMod val="75000"/>
                  </a:schemeClr>
                </a:solidFill>
              </a:rPr>
              <a:t>association</a:t>
            </a:r>
            <a:r>
              <a:rPr lang="en-US" altLang="en-US" sz="2800" dirty="0">
                <a:solidFill>
                  <a:schemeClr val="accent2">
                    <a:lumMod val="75000"/>
                  </a:schemeClr>
                </a:solidFill>
              </a:rPr>
              <a:t> </a:t>
            </a:r>
            <a:r>
              <a:rPr lang="en-US" altLang="en-US" sz="2600" dirty="0"/>
              <a:t>between annual sales per capita of “ultra-processed” foods and the increase of BMI…</a:t>
            </a:r>
            <a:r>
              <a:rPr lang="en-US" altLang="en-US" sz="2800" b="1" dirty="0">
                <a:solidFill>
                  <a:schemeClr val="accent2">
                    <a:lumMod val="75000"/>
                  </a:schemeClr>
                </a:solidFill>
              </a:rPr>
              <a:t>predicts obesity</a:t>
            </a:r>
            <a:r>
              <a:rPr lang="en-US" altLang="en-US" sz="2400" dirty="0">
                <a:solidFill>
                  <a:schemeClr val="accent2">
                    <a:lumMod val="75000"/>
                  </a:schemeClr>
                </a:solidFill>
              </a:rPr>
              <a:t> </a:t>
            </a:r>
            <a:endParaRPr lang="en-US" altLang="en-US" sz="2600" dirty="0">
              <a:solidFill>
                <a:schemeClr val="accent2">
                  <a:lumMod val="75000"/>
                </a:schemeClr>
              </a:solidFill>
            </a:endParaRPr>
          </a:p>
          <a:p>
            <a:pPr marL="342882" indent="-342882">
              <a:defRPr/>
            </a:pPr>
            <a:endParaRPr lang="es-ES_tradnl" altLang="en-US" sz="2400" dirty="0"/>
          </a:p>
          <a:p>
            <a:pPr marL="342882" indent="-342882">
              <a:defRPr/>
            </a:pPr>
            <a:endParaRPr lang="es-ES_tradnl" altLang="en-US" sz="2400" dirty="0"/>
          </a:p>
          <a:p>
            <a:pPr>
              <a:buFont typeface="Arial" charset="0"/>
              <a:buNone/>
              <a:defRPr/>
            </a:pPr>
            <a:endParaRPr lang="es-ES_tradnl" altLang="en-US" sz="2000" dirty="0"/>
          </a:p>
        </p:txBody>
      </p:sp>
      <p:pic>
        <p:nvPicPr>
          <p:cNvPr id="9" name="Imagen 8">
            <a:extLst>
              <a:ext uri="{FF2B5EF4-FFF2-40B4-BE49-F238E27FC236}">
                <a16:creationId xmlns:a16="http://schemas.microsoft.com/office/drawing/2014/main" id="{79244FC8-3CC0-FB46-9FCF-5460D6601917}"/>
              </a:ext>
            </a:extLst>
          </p:cNvPr>
          <p:cNvPicPr>
            <a:picLocks noChangeAspect="1"/>
          </p:cNvPicPr>
          <p:nvPr/>
        </p:nvPicPr>
        <p:blipFill>
          <a:blip r:embed="rId5"/>
          <a:stretch>
            <a:fillRect/>
          </a:stretch>
        </p:blipFill>
        <p:spPr>
          <a:xfrm>
            <a:off x="775946" y="437262"/>
            <a:ext cx="3408136" cy="1299234"/>
          </a:xfrm>
          <a:prstGeom prst="rect">
            <a:avLst/>
          </a:prstGeom>
        </p:spPr>
      </p:pic>
    </p:spTree>
    <p:extLst>
      <p:ext uri="{BB962C8B-B14F-4D97-AF65-F5344CB8AC3E}">
        <p14:creationId xmlns:p14="http://schemas.microsoft.com/office/powerpoint/2010/main" val="569615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D4AB38-5871-ACF9-8AE9-8105AEA9C7AF}"/>
              </a:ext>
            </a:extLst>
          </p:cNvPr>
          <p:cNvCxnSpPr>
            <a:cxnSpLocks/>
          </p:cNvCxnSpPr>
          <p:nvPr/>
        </p:nvCxnSpPr>
        <p:spPr>
          <a:xfrm>
            <a:off x="150462" y="6140613"/>
            <a:ext cx="118910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C11A9C-8EB7-BEB5-10E5-8287532C747B}"/>
              </a:ext>
            </a:extLst>
          </p:cNvPr>
          <p:cNvSpPr txBox="1"/>
          <p:nvPr/>
        </p:nvSpPr>
        <p:spPr>
          <a:xfrm>
            <a:off x="1545505" y="6299975"/>
            <a:ext cx="8408636" cy="297454"/>
          </a:xfrm>
          <a:prstGeom prst="rect">
            <a:avLst/>
          </a:prstGeom>
          <a:noFill/>
        </p:spPr>
        <p:txBody>
          <a:bodyPr wrap="square" rtlCol="0">
            <a:spAutoFit/>
          </a:bodyPr>
          <a:lstStyle/>
          <a:p>
            <a:r>
              <a:rPr lang="en-US" sz="1333" b="1" dirty="0">
                <a:latin typeface="WEB Regular Bold" panose="02000503040000020003" pitchFamily="2" charset="77"/>
              </a:rPr>
              <a:t>From Lunchbox to Lab: </a:t>
            </a:r>
            <a:r>
              <a:rPr lang="en-US" sz="1333" dirty="0">
                <a:latin typeface="WEB Regular Regular" panose="02000503040000020003" pitchFamily="2" charset="77"/>
              </a:rPr>
              <a:t>The Science Behind Processed Foods</a:t>
            </a:r>
            <a:endParaRPr lang="en-US" sz="1333" dirty="0">
              <a:solidFill>
                <a:srgbClr val="D96C01"/>
              </a:solidFill>
              <a:latin typeface="WEB Regular Regular" panose="02000503040000020003" pitchFamily="2" charset="77"/>
            </a:endParaRPr>
          </a:p>
        </p:txBody>
      </p:sp>
      <p:pic>
        <p:nvPicPr>
          <p:cNvPr id="2" name="Imagem 1" descr="Uma imagem com Gráficos, logótipo, Tipo de letra, design gráfico&#10;&#10;Os conteúdos gerados por IA podem estar incorretos.">
            <a:extLst>
              <a:ext uri="{FF2B5EF4-FFF2-40B4-BE49-F238E27FC236}">
                <a16:creationId xmlns:a16="http://schemas.microsoft.com/office/drawing/2014/main" id="{D06717F9-C964-BE53-F939-A2D3C13F992A}"/>
              </a:ext>
            </a:extLst>
          </p:cNvPr>
          <p:cNvPicPr>
            <a:picLocks noChangeAspect="1"/>
          </p:cNvPicPr>
          <p:nvPr/>
        </p:nvPicPr>
        <p:blipFill>
          <a:blip r:embed="rId3"/>
          <a:stretch>
            <a:fillRect/>
          </a:stretch>
        </p:blipFill>
        <p:spPr>
          <a:xfrm>
            <a:off x="265076" y="6299975"/>
            <a:ext cx="1166129" cy="307776"/>
          </a:xfrm>
          <a:prstGeom prst="rect">
            <a:avLst/>
          </a:prstGeom>
        </p:spPr>
      </p:pic>
      <p:sp>
        <p:nvSpPr>
          <p:cNvPr id="6" name="Google Shape;162;p32">
            <a:extLst>
              <a:ext uri="{FF2B5EF4-FFF2-40B4-BE49-F238E27FC236}">
                <a16:creationId xmlns:a16="http://schemas.microsoft.com/office/drawing/2014/main" id="{48B49B4C-0231-DF4D-EE57-989B2041220A}"/>
              </a:ext>
            </a:extLst>
          </p:cNvPr>
          <p:cNvSpPr txBox="1">
            <a:spLocks/>
          </p:cNvSpPr>
          <p:nvPr/>
        </p:nvSpPr>
        <p:spPr>
          <a:xfrm flipH="1">
            <a:off x="9983322" y="6255689"/>
            <a:ext cx="2058217" cy="42877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pt-PT" sz="1333" dirty="0">
                <a:solidFill>
                  <a:srgbClr val="004998"/>
                </a:solidFill>
                <a:latin typeface="WEB Regular Regular" panose="02000503040000020003" pitchFamily="2" charset="77"/>
                <a:cs typeface="Poppins" pitchFamily="2" charset="77"/>
              </a:rPr>
              <a:t>16</a:t>
            </a:r>
            <a:r>
              <a:rPr lang="pt-PT" sz="1333" baseline="30000" dirty="0">
                <a:solidFill>
                  <a:srgbClr val="004998"/>
                </a:solidFill>
                <a:latin typeface="WEB Regular Regular" panose="02000503040000020003" pitchFamily="2" charset="77"/>
                <a:cs typeface="Poppins" pitchFamily="2" charset="77"/>
              </a:rPr>
              <a:t>th</a:t>
            </a:r>
            <a:r>
              <a:rPr lang="pt-PT" sz="1333" dirty="0">
                <a:solidFill>
                  <a:srgbClr val="004998"/>
                </a:solidFill>
                <a:latin typeface="WEB Regular Regular" panose="02000503040000020003" pitchFamily="2" charset="77"/>
                <a:cs typeface="Poppins" pitchFamily="2" charset="77"/>
              </a:rPr>
              <a:t> </a:t>
            </a:r>
            <a:r>
              <a:rPr lang="pt-PT" sz="1333" dirty="0" err="1">
                <a:solidFill>
                  <a:srgbClr val="004998"/>
                </a:solidFill>
                <a:latin typeface="WEB Regular Regular" panose="02000503040000020003" pitchFamily="2" charset="77"/>
                <a:cs typeface="Poppins" pitchFamily="2" charset="77"/>
              </a:rPr>
              <a:t>October</a:t>
            </a:r>
            <a:r>
              <a:rPr lang="pt-PT" sz="1333" dirty="0">
                <a:solidFill>
                  <a:srgbClr val="004998"/>
                </a:solidFill>
                <a:latin typeface="WEB Regular Regular" panose="02000503040000020003" pitchFamily="2" charset="77"/>
                <a:cs typeface="Poppins" pitchFamily="2" charset="77"/>
              </a:rPr>
              <a:t> 2025</a:t>
            </a:r>
          </a:p>
        </p:txBody>
      </p:sp>
      <p:pic>
        <p:nvPicPr>
          <p:cNvPr id="7" name="Picture 2">
            <a:extLst>
              <a:ext uri="{FF2B5EF4-FFF2-40B4-BE49-F238E27FC236}">
                <a16:creationId xmlns:a16="http://schemas.microsoft.com/office/drawing/2014/main" id="{5DA8ADD3-0E72-8249-9838-F07710160F3F}"/>
              </a:ext>
            </a:extLst>
          </p:cNvPr>
          <p:cNvPicPr>
            <a:picLocks noChangeAspect="1" noChangeArrowheads="1"/>
          </p:cNvPicPr>
          <p:nvPr/>
        </p:nvPicPr>
        <p:blipFill rotWithShape="1">
          <a:blip r:embed="rId4"/>
          <a:srcRect l="33745" t="10561" r="32509"/>
          <a:stretch/>
        </p:blipFill>
        <p:spPr bwMode="auto">
          <a:xfrm>
            <a:off x="7464539" y="179615"/>
            <a:ext cx="3770880" cy="56192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4 Título">
            <a:extLst>
              <a:ext uri="{FF2B5EF4-FFF2-40B4-BE49-F238E27FC236}">
                <a16:creationId xmlns:a16="http://schemas.microsoft.com/office/drawing/2014/main" id="{7B8ED5ED-8115-7E44-BAEE-D0CACA594E52}"/>
              </a:ext>
            </a:extLst>
          </p:cNvPr>
          <p:cNvSpPr txBox="1">
            <a:spLocks/>
          </p:cNvSpPr>
          <p:nvPr/>
        </p:nvSpPr>
        <p:spPr>
          <a:xfrm>
            <a:off x="695326" y="350840"/>
            <a:ext cx="5548313" cy="1227137"/>
          </a:xfrm>
          <a:prstGeom prst="rect">
            <a:avLst/>
          </a:prstGeom>
          <a:solidFill>
            <a:srgbClr val="345DA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a:solidFill>
                  <a:schemeClr val="bg1"/>
                </a:solidFill>
              </a:rPr>
              <a:t>On February 18</a:t>
            </a:r>
            <a:r>
              <a:rPr lang="en-US" altLang="en-US" sz="3600" b="1" baseline="30000">
                <a:solidFill>
                  <a:schemeClr val="bg1"/>
                </a:solidFill>
              </a:rPr>
              <a:t>th</a:t>
            </a:r>
            <a:r>
              <a:rPr lang="en-US" altLang="en-US" sz="3600" b="1">
                <a:solidFill>
                  <a:schemeClr val="bg1"/>
                </a:solidFill>
              </a:rPr>
              <a:t> 2016</a:t>
            </a:r>
            <a:endParaRPr lang="en-US" altLang="en-US" sz="3600" b="1" dirty="0">
              <a:solidFill>
                <a:schemeClr val="bg1"/>
              </a:solidFill>
            </a:endParaRPr>
          </a:p>
        </p:txBody>
      </p:sp>
      <p:sp>
        <p:nvSpPr>
          <p:cNvPr id="9" name="7 Marcador de texto">
            <a:extLst>
              <a:ext uri="{FF2B5EF4-FFF2-40B4-BE49-F238E27FC236}">
                <a16:creationId xmlns:a16="http://schemas.microsoft.com/office/drawing/2014/main" id="{CA2BB414-CC4E-7C41-84E9-B4B9717C6733}"/>
              </a:ext>
            </a:extLst>
          </p:cNvPr>
          <p:cNvSpPr txBox="1">
            <a:spLocks/>
          </p:cNvSpPr>
          <p:nvPr/>
        </p:nvSpPr>
        <p:spPr>
          <a:xfrm>
            <a:off x="750888" y="1846265"/>
            <a:ext cx="5445125" cy="1171575"/>
          </a:xfrm>
          <a:prstGeom prst="rect">
            <a:avLst/>
          </a:prstGeom>
          <a:ln>
            <a:solidFill>
              <a:schemeClr val="accent1"/>
            </a:solidFill>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s-ES_tradnl" altLang="en-US" sz="3200"/>
              <a:t>PAHO publishes the Nutrient Profile Model</a:t>
            </a:r>
          </a:p>
          <a:p>
            <a:pPr marL="0" indent="0" algn="ctr">
              <a:buFont typeface="Arial" panose="020B0604020202020204" pitchFamily="34" charset="0"/>
              <a:buNone/>
              <a:defRPr/>
            </a:pPr>
            <a:endParaRPr lang="es-ES_tradnl" altLang="en-US" sz="3600" i="1" dirty="0"/>
          </a:p>
        </p:txBody>
      </p:sp>
    </p:spTree>
    <p:extLst>
      <p:ext uri="{BB962C8B-B14F-4D97-AF65-F5344CB8AC3E}">
        <p14:creationId xmlns:p14="http://schemas.microsoft.com/office/powerpoint/2010/main" val="82659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4D4AB38-5871-ACF9-8AE9-8105AEA9C7AF}"/>
              </a:ext>
            </a:extLst>
          </p:cNvPr>
          <p:cNvCxnSpPr>
            <a:cxnSpLocks/>
          </p:cNvCxnSpPr>
          <p:nvPr/>
        </p:nvCxnSpPr>
        <p:spPr>
          <a:xfrm>
            <a:off x="150462" y="6140613"/>
            <a:ext cx="118910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C11A9C-8EB7-BEB5-10E5-8287532C747B}"/>
              </a:ext>
            </a:extLst>
          </p:cNvPr>
          <p:cNvSpPr txBox="1"/>
          <p:nvPr/>
        </p:nvSpPr>
        <p:spPr>
          <a:xfrm>
            <a:off x="1545505" y="6299975"/>
            <a:ext cx="8408636" cy="297454"/>
          </a:xfrm>
          <a:prstGeom prst="rect">
            <a:avLst/>
          </a:prstGeom>
          <a:noFill/>
        </p:spPr>
        <p:txBody>
          <a:bodyPr wrap="square" rtlCol="0">
            <a:spAutoFit/>
          </a:bodyPr>
          <a:lstStyle/>
          <a:p>
            <a:r>
              <a:rPr lang="en-US" sz="1333" b="1" dirty="0">
                <a:latin typeface="WEB Regular Bold" panose="02000503040000020003" pitchFamily="2" charset="77"/>
              </a:rPr>
              <a:t>From Lunchbox to Lab: </a:t>
            </a:r>
            <a:r>
              <a:rPr lang="en-US" sz="1333" dirty="0">
                <a:latin typeface="WEB Regular Regular" panose="02000503040000020003" pitchFamily="2" charset="77"/>
              </a:rPr>
              <a:t>The Science Behind Processed Foods</a:t>
            </a:r>
            <a:endParaRPr lang="en-US" sz="1333" dirty="0">
              <a:solidFill>
                <a:srgbClr val="D96C01"/>
              </a:solidFill>
              <a:latin typeface="WEB Regular Regular" panose="02000503040000020003" pitchFamily="2" charset="77"/>
            </a:endParaRPr>
          </a:p>
        </p:txBody>
      </p:sp>
      <p:pic>
        <p:nvPicPr>
          <p:cNvPr id="2" name="Imagem 1" descr="Uma imagem com Gráficos, logótipo, Tipo de letra, design gráfico&#10;&#10;Os conteúdos gerados por IA podem estar incorretos.">
            <a:extLst>
              <a:ext uri="{FF2B5EF4-FFF2-40B4-BE49-F238E27FC236}">
                <a16:creationId xmlns:a16="http://schemas.microsoft.com/office/drawing/2014/main" id="{D06717F9-C964-BE53-F939-A2D3C13F992A}"/>
              </a:ext>
            </a:extLst>
          </p:cNvPr>
          <p:cNvPicPr>
            <a:picLocks noChangeAspect="1"/>
          </p:cNvPicPr>
          <p:nvPr/>
        </p:nvPicPr>
        <p:blipFill>
          <a:blip r:embed="rId3"/>
          <a:stretch>
            <a:fillRect/>
          </a:stretch>
        </p:blipFill>
        <p:spPr>
          <a:xfrm>
            <a:off x="265076" y="6299975"/>
            <a:ext cx="1166129" cy="307776"/>
          </a:xfrm>
          <a:prstGeom prst="rect">
            <a:avLst/>
          </a:prstGeom>
        </p:spPr>
      </p:pic>
      <p:sp>
        <p:nvSpPr>
          <p:cNvPr id="6" name="Google Shape;162;p32">
            <a:extLst>
              <a:ext uri="{FF2B5EF4-FFF2-40B4-BE49-F238E27FC236}">
                <a16:creationId xmlns:a16="http://schemas.microsoft.com/office/drawing/2014/main" id="{48B49B4C-0231-DF4D-EE57-989B2041220A}"/>
              </a:ext>
            </a:extLst>
          </p:cNvPr>
          <p:cNvSpPr txBox="1">
            <a:spLocks/>
          </p:cNvSpPr>
          <p:nvPr/>
        </p:nvSpPr>
        <p:spPr>
          <a:xfrm flipH="1">
            <a:off x="9983322" y="6255689"/>
            <a:ext cx="2058217" cy="42877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pt-PT" sz="1333" dirty="0">
                <a:solidFill>
                  <a:srgbClr val="004998"/>
                </a:solidFill>
                <a:latin typeface="WEB Regular Regular" panose="02000503040000020003" pitchFamily="2" charset="77"/>
                <a:cs typeface="Poppins" pitchFamily="2" charset="77"/>
              </a:rPr>
              <a:t>16</a:t>
            </a:r>
            <a:r>
              <a:rPr lang="pt-PT" sz="1333" baseline="30000" dirty="0">
                <a:solidFill>
                  <a:srgbClr val="004998"/>
                </a:solidFill>
                <a:latin typeface="WEB Regular Regular" panose="02000503040000020003" pitchFamily="2" charset="77"/>
                <a:cs typeface="Poppins" pitchFamily="2" charset="77"/>
              </a:rPr>
              <a:t>th</a:t>
            </a:r>
            <a:r>
              <a:rPr lang="pt-PT" sz="1333" dirty="0">
                <a:solidFill>
                  <a:srgbClr val="004998"/>
                </a:solidFill>
                <a:latin typeface="WEB Regular Regular" panose="02000503040000020003" pitchFamily="2" charset="77"/>
                <a:cs typeface="Poppins" pitchFamily="2" charset="77"/>
              </a:rPr>
              <a:t> </a:t>
            </a:r>
            <a:r>
              <a:rPr lang="pt-PT" sz="1333" dirty="0" err="1">
                <a:solidFill>
                  <a:srgbClr val="004998"/>
                </a:solidFill>
                <a:latin typeface="WEB Regular Regular" panose="02000503040000020003" pitchFamily="2" charset="77"/>
                <a:cs typeface="Poppins" pitchFamily="2" charset="77"/>
              </a:rPr>
              <a:t>October</a:t>
            </a:r>
            <a:r>
              <a:rPr lang="pt-PT" sz="1333" dirty="0">
                <a:solidFill>
                  <a:srgbClr val="004998"/>
                </a:solidFill>
                <a:latin typeface="WEB Regular Regular" panose="02000503040000020003" pitchFamily="2" charset="77"/>
                <a:cs typeface="Poppins" pitchFamily="2" charset="77"/>
              </a:rPr>
              <a:t> 2025</a:t>
            </a:r>
          </a:p>
        </p:txBody>
      </p:sp>
      <p:pic>
        <p:nvPicPr>
          <p:cNvPr id="7" name="Picture 4">
            <a:extLst>
              <a:ext uri="{FF2B5EF4-FFF2-40B4-BE49-F238E27FC236}">
                <a16:creationId xmlns:a16="http://schemas.microsoft.com/office/drawing/2014/main" id="{2E900230-988D-4B4A-85D9-57B89E6DBC86}"/>
              </a:ext>
            </a:extLst>
          </p:cNvPr>
          <p:cNvPicPr>
            <a:picLocks noChangeAspect="1"/>
          </p:cNvPicPr>
          <p:nvPr/>
        </p:nvPicPr>
        <p:blipFill rotWithShape="1">
          <a:blip r:embed="rId4"/>
          <a:srcRect l="30444" t="42429" r="11630" b="11349"/>
          <a:stretch/>
        </p:blipFill>
        <p:spPr>
          <a:xfrm>
            <a:off x="1545505" y="1655881"/>
            <a:ext cx="8749573" cy="4363598"/>
          </a:xfrm>
          <a:prstGeom prst="rect">
            <a:avLst/>
          </a:prstGeom>
        </p:spPr>
      </p:pic>
      <p:sp>
        <p:nvSpPr>
          <p:cNvPr id="8" name="2 Marco">
            <a:extLst>
              <a:ext uri="{FF2B5EF4-FFF2-40B4-BE49-F238E27FC236}">
                <a16:creationId xmlns:a16="http://schemas.microsoft.com/office/drawing/2014/main" id="{37D99B8E-D7F8-114C-BDF1-04BFAADA4689}"/>
              </a:ext>
            </a:extLst>
          </p:cNvPr>
          <p:cNvSpPr/>
          <p:nvPr/>
        </p:nvSpPr>
        <p:spPr>
          <a:xfrm>
            <a:off x="4657845" y="3485489"/>
            <a:ext cx="1316577" cy="2407849"/>
          </a:xfrm>
          <a:prstGeom prst="frame">
            <a:avLst>
              <a:gd name="adj1" fmla="val 576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1" tIns="45719" rIns="91431" bIns="45719" anchor="ctr"/>
          <a:lstStyle/>
          <a:p>
            <a:pPr algn="ctr" defTabSz="914264">
              <a:defRPr/>
            </a:pPr>
            <a:endParaRPr lang="es-ES_tradnl">
              <a:solidFill>
                <a:prstClr val="black"/>
              </a:solidFill>
            </a:endParaRPr>
          </a:p>
        </p:txBody>
      </p:sp>
      <p:sp>
        <p:nvSpPr>
          <p:cNvPr id="9" name="Rectángulo 8">
            <a:extLst>
              <a:ext uri="{FF2B5EF4-FFF2-40B4-BE49-F238E27FC236}">
                <a16:creationId xmlns:a16="http://schemas.microsoft.com/office/drawing/2014/main" id="{DAAD4D86-CAC1-C84C-8692-3E3910A9AA9C}"/>
              </a:ext>
            </a:extLst>
          </p:cNvPr>
          <p:cNvSpPr/>
          <p:nvPr/>
        </p:nvSpPr>
        <p:spPr>
          <a:xfrm>
            <a:off x="406739" y="455552"/>
            <a:ext cx="11378522" cy="1200329"/>
          </a:xfrm>
          <a:prstGeom prst="rect">
            <a:avLst/>
          </a:prstGeom>
        </p:spPr>
        <p:txBody>
          <a:bodyPr wrap="square">
            <a:spAutoFit/>
          </a:bodyPr>
          <a:lstStyle/>
          <a:p>
            <a:r>
              <a:rPr lang="es-AR" sz="2400" dirty="0"/>
              <a:t>The PAHO NP model classifies </a:t>
            </a:r>
            <a:r>
              <a:rPr lang="es-AR" sz="2400" b="1" dirty="0">
                <a:solidFill>
                  <a:schemeClr val="accent1">
                    <a:lumMod val="75000"/>
                  </a:schemeClr>
                </a:solidFill>
              </a:rPr>
              <a:t>a food product as “excessive” in one or more critical nutrients if its relative nutrient content is higher than the corresponding maximum level recommended in the WHO PNIGs</a:t>
            </a:r>
            <a:endParaRPr lang="es-ES_tradnl" sz="2400" b="1" baseline="30000" dirty="0">
              <a:solidFill>
                <a:schemeClr val="accent1">
                  <a:lumMod val="75000"/>
                </a:schemeClr>
              </a:solidFill>
            </a:endParaRPr>
          </a:p>
        </p:txBody>
      </p:sp>
    </p:spTree>
    <p:extLst>
      <p:ext uri="{BB962C8B-B14F-4D97-AF65-F5344CB8AC3E}">
        <p14:creationId xmlns:p14="http://schemas.microsoft.com/office/powerpoint/2010/main" val="259918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Marcador de contenido 5">
            <a:extLst>
              <a:ext uri="{FF2B5EF4-FFF2-40B4-BE49-F238E27FC236}">
                <a16:creationId xmlns:a16="http://schemas.microsoft.com/office/drawing/2014/main" id="{5032FAC3-6278-7847-A17B-7AD1B593E60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51091" y="1580244"/>
            <a:ext cx="5384800" cy="4516439"/>
          </a:xfrm>
        </p:spPr>
      </p:pic>
      <p:sp>
        <p:nvSpPr>
          <p:cNvPr id="10" name="Anillo 9">
            <a:extLst>
              <a:ext uri="{FF2B5EF4-FFF2-40B4-BE49-F238E27FC236}">
                <a16:creationId xmlns:a16="http://schemas.microsoft.com/office/drawing/2014/main" id="{25476A1A-D0AD-9543-AC86-39FB900C06ED}"/>
              </a:ext>
            </a:extLst>
          </p:cNvPr>
          <p:cNvSpPr/>
          <p:nvPr/>
        </p:nvSpPr>
        <p:spPr>
          <a:xfrm>
            <a:off x="4597401" y="1976437"/>
            <a:ext cx="574675" cy="284163"/>
          </a:xfrm>
          <a:prstGeom prst="donut">
            <a:avLst>
              <a:gd name="adj" fmla="val 829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eaLnBrk="1" hangingPunct="1">
              <a:defRPr/>
            </a:pPr>
            <a:endParaRPr lang="en-US">
              <a:solidFill>
                <a:prstClr val="black"/>
              </a:solidFill>
            </a:endParaRPr>
          </a:p>
        </p:txBody>
      </p:sp>
      <p:sp>
        <p:nvSpPr>
          <p:cNvPr id="11" name="Anillo 10">
            <a:extLst>
              <a:ext uri="{FF2B5EF4-FFF2-40B4-BE49-F238E27FC236}">
                <a16:creationId xmlns:a16="http://schemas.microsoft.com/office/drawing/2014/main" id="{38D470A4-21A6-0F4C-802D-46574967A48A}"/>
              </a:ext>
            </a:extLst>
          </p:cNvPr>
          <p:cNvSpPr/>
          <p:nvPr/>
        </p:nvSpPr>
        <p:spPr>
          <a:xfrm>
            <a:off x="587376" y="1976437"/>
            <a:ext cx="817563" cy="284163"/>
          </a:xfrm>
          <a:prstGeom prst="donut">
            <a:avLst>
              <a:gd name="adj" fmla="val 829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eaLnBrk="1" hangingPunct="1">
              <a:defRPr/>
            </a:pPr>
            <a:endParaRPr lang="en-US">
              <a:solidFill>
                <a:prstClr val="black"/>
              </a:solidFill>
            </a:endParaRPr>
          </a:p>
        </p:txBody>
      </p:sp>
      <p:sp>
        <p:nvSpPr>
          <p:cNvPr id="12" name="Anillo 11">
            <a:extLst>
              <a:ext uri="{FF2B5EF4-FFF2-40B4-BE49-F238E27FC236}">
                <a16:creationId xmlns:a16="http://schemas.microsoft.com/office/drawing/2014/main" id="{F017E5D4-B45E-BC4F-8916-F292DDC49919}"/>
              </a:ext>
            </a:extLst>
          </p:cNvPr>
          <p:cNvSpPr/>
          <p:nvPr/>
        </p:nvSpPr>
        <p:spPr>
          <a:xfrm>
            <a:off x="450851" y="3967165"/>
            <a:ext cx="1897063" cy="287337"/>
          </a:xfrm>
          <a:prstGeom prst="donut">
            <a:avLst>
              <a:gd name="adj" fmla="val 1141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eaLnBrk="1" hangingPunct="1">
              <a:defRPr/>
            </a:pPr>
            <a:endParaRPr lang="en-US">
              <a:solidFill>
                <a:prstClr val="black"/>
              </a:solidFill>
            </a:endParaRPr>
          </a:p>
        </p:txBody>
      </p:sp>
      <p:sp>
        <p:nvSpPr>
          <p:cNvPr id="13" name="Anillo 12">
            <a:extLst>
              <a:ext uri="{FF2B5EF4-FFF2-40B4-BE49-F238E27FC236}">
                <a16:creationId xmlns:a16="http://schemas.microsoft.com/office/drawing/2014/main" id="{0AF99195-014A-9148-AA93-F8F57D1E6321}"/>
              </a:ext>
            </a:extLst>
          </p:cNvPr>
          <p:cNvSpPr/>
          <p:nvPr/>
        </p:nvSpPr>
        <p:spPr>
          <a:xfrm>
            <a:off x="4130675" y="3967163"/>
            <a:ext cx="1601788" cy="285751"/>
          </a:xfrm>
          <a:prstGeom prst="donut">
            <a:avLst>
              <a:gd name="adj" fmla="val 82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eaLnBrk="1" hangingPunct="1">
              <a:defRPr/>
            </a:pPr>
            <a:endParaRPr lang="en-US">
              <a:solidFill>
                <a:prstClr val="black"/>
              </a:solidFill>
            </a:endParaRPr>
          </a:p>
        </p:txBody>
      </p:sp>
      <p:sp>
        <p:nvSpPr>
          <p:cNvPr id="3" name="2 Anillo">
            <a:extLst>
              <a:ext uri="{FF2B5EF4-FFF2-40B4-BE49-F238E27FC236}">
                <a16:creationId xmlns:a16="http://schemas.microsoft.com/office/drawing/2014/main" id="{4966882C-CE9E-9D40-B2BB-668AEE343A76}"/>
              </a:ext>
            </a:extLst>
          </p:cNvPr>
          <p:cNvSpPr/>
          <p:nvPr/>
        </p:nvSpPr>
        <p:spPr>
          <a:xfrm>
            <a:off x="587377" y="3370265"/>
            <a:ext cx="1419225" cy="192087"/>
          </a:xfrm>
          <a:prstGeom prst="donut">
            <a:avLst>
              <a:gd name="adj" fmla="val 8333"/>
            </a:avLst>
          </a:prstGeom>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s-ES_tradnl">
              <a:solidFill>
                <a:schemeClr val="tx1"/>
              </a:solidFill>
            </a:endParaRPr>
          </a:p>
        </p:txBody>
      </p:sp>
      <p:sp>
        <p:nvSpPr>
          <p:cNvPr id="17" name="16 Anillo">
            <a:extLst>
              <a:ext uri="{FF2B5EF4-FFF2-40B4-BE49-F238E27FC236}">
                <a16:creationId xmlns:a16="http://schemas.microsoft.com/office/drawing/2014/main" id="{2698DBC7-123F-8645-AC0C-ECB0FED589B9}"/>
              </a:ext>
            </a:extLst>
          </p:cNvPr>
          <p:cNvSpPr/>
          <p:nvPr/>
        </p:nvSpPr>
        <p:spPr>
          <a:xfrm>
            <a:off x="4354514" y="3370264"/>
            <a:ext cx="1146175" cy="219075"/>
          </a:xfrm>
          <a:prstGeom prst="donut">
            <a:avLst>
              <a:gd name="adj" fmla="val 8333"/>
            </a:avLst>
          </a:prstGeom>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s-ES_tradnl">
              <a:solidFill>
                <a:schemeClr val="tx1"/>
              </a:solidFill>
            </a:endParaRPr>
          </a:p>
        </p:txBody>
      </p:sp>
      <p:sp>
        <p:nvSpPr>
          <p:cNvPr id="34827" name="1 Título">
            <a:extLst>
              <a:ext uri="{FF2B5EF4-FFF2-40B4-BE49-F238E27FC236}">
                <a16:creationId xmlns:a16="http://schemas.microsoft.com/office/drawing/2014/main" id="{904A691C-2BA9-2C45-8CCF-56FC9F603DF7}"/>
              </a:ext>
            </a:extLst>
          </p:cNvPr>
          <p:cNvSpPr txBox="1">
            <a:spLocks/>
          </p:cNvSpPr>
          <p:nvPr/>
        </p:nvSpPr>
        <p:spPr bwMode="auto">
          <a:xfrm>
            <a:off x="0" y="117475"/>
            <a:ext cx="12192000" cy="1090613"/>
          </a:xfrm>
          <a:prstGeom prst="rect">
            <a:avLst/>
          </a:prstGeom>
          <a:solidFill>
            <a:schemeClr val="accent1">
              <a:lumMod val="75000"/>
            </a:schemeClr>
          </a:solidFill>
          <a:ln w="9525">
            <a:solidFill>
              <a:schemeClr val="accent1">
                <a:lumMod val="60000"/>
                <a:lumOff val="40000"/>
              </a:schemeClr>
            </a:solidFill>
            <a:miter lim="800000"/>
            <a:headEnd/>
            <a:tailEnd/>
          </a:ln>
        </p:spPr>
        <p:txBody>
          <a:bodyPr lIns="91439" tIns="45719" rIns="91439" bIns="45719"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FontTx/>
              <a:buNone/>
            </a:pPr>
            <a:r>
              <a:rPr lang="en-US" altLang="en-US" sz="3200" b="1" dirty="0">
                <a:solidFill>
                  <a:schemeClr val="bg1"/>
                </a:solidFill>
                <a:latin typeface="Calibri Light" panose="020F0302020204030204" pitchFamily="34" charset="0"/>
              </a:rPr>
              <a:t>PAHO NPM  Applies  the Nutrient  Consumption Goals (% of total energy) </a:t>
            </a:r>
          </a:p>
          <a:p>
            <a:pPr algn="ctr">
              <a:spcBef>
                <a:spcPct val="0"/>
              </a:spcBef>
              <a:buFontTx/>
              <a:buNone/>
            </a:pPr>
            <a:r>
              <a:rPr lang="en-US" altLang="en-US" sz="3200" b="1" dirty="0">
                <a:solidFill>
                  <a:schemeClr val="bg1"/>
                </a:solidFill>
                <a:latin typeface="Calibri Light" panose="020F0302020204030204" pitchFamily="34" charset="0"/>
              </a:rPr>
              <a:t>(WHO 2003) to the Composition of Each Food</a:t>
            </a:r>
          </a:p>
        </p:txBody>
      </p:sp>
      <p:pic>
        <p:nvPicPr>
          <p:cNvPr id="5" name="Picture 4">
            <a:extLst>
              <a:ext uri="{FF2B5EF4-FFF2-40B4-BE49-F238E27FC236}">
                <a16:creationId xmlns:a16="http://schemas.microsoft.com/office/drawing/2014/main" id="{555DF20C-2FB1-0E47-8F76-B98ACC92F0B6}"/>
              </a:ext>
            </a:extLst>
          </p:cNvPr>
          <p:cNvPicPr>
            <a:picLocks noChangeAspect="1"/>
          </p:cNvPicPr>
          <p:nvPr/>
        </p:nvPicPr>
        <p:blipFill rotWithShape="1">
          <a:blip r:embed="rId3"/>
          <a:srcRect l="32089" t="44326" r="12075" b="12291"/>
          <a:stretch/>
        </p:blipFill>
        <p:spPr>
          <a:xfrm>
            <a:off x="5890770" y="2493594"/>
            <a:ext cx="6126861" cy="2975164"/>
          </a:xfrm>
          <a:prstGeom prst="rect">
            <a:avLst/>
          </a:prstGeom>
        </p:spPr>
      </p:pic>
      <p:sp>
        <p:nvSpPr>
          <p:cNvPr id="15" name="14 Marco">
            <a:extLst>
              <a:ext uri="{FF2B5EF4-FFF2-40B4-BE49-F238E27FC236}">
                <a16:creationId xmlns:a16="http://schemas.microsoft.com/office/drawing/2014/main" id="{73867735-374F-C74A-9186-E57681A60594}"/>
              </a:ext>
            </a:extLst>
          </p:cNvPr>
          <p:cNvSpPr/>
          <p:nvPr/>
        </p:nvSpPr>
        <p:spPr>
          <a:xfrm>
            <a:off x="7118317" y="3597150"/>
            <a:ext cx="858839" cy="1892393"/>
          </a:xfrm>
          <a:prstGeom prst="frame">
            <a:avLst>
              <a:gd name="adj1" fmla="val 2796"/>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s-ES_tradnl">
              <a:solidFill>
                <a:schemeClr val="tx1"/>
              </a:solidFill>
            </a:endParaRPr>
          </a:p>
        </p:txBody>
      </p:sp>
      <p:sp>
        <p:nvSpPr>
          <p:cNvPr id="14" name="Anillo 13">
            <a:extLst>
              <a:ext uri="{FF2B5EF4-FFF2-40B4-BE49-F238E27FC236}">
                <a16:creationId xmlns:a16="http://schemas.microsoft.com/office/drawing/2014/main" id="{AFEB1300-32DD-4045-AF0C-98D59B0431A5}"/>
              </a:ext>
            </a:extLst>
          </p:cNvPr>
          <p:cNvSpPr/>
          <p:nvPr/>
        </p:nvSpPr>
        <p:spPr>
          <a:xfrm>
            <a:off x="600303" y="2153445"/>
            <a:ext cx="1979322" cy="280874"/>
          </a:xfrm>
          <a:prstGeom prst="donut">
            <a:avLst>
              <a:gd name="adj" fmla="val 829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eaLnBrk="1" hangingPunct="1">
              <a:defRPr/>
            </a:pPr>
            <a:endParaRPr lang="en-US">
              <a:solidFill>
                <a:prstClr val="black"/>
              </a:solidFill>
            </a:endParaRPr>
          </a:p>
        </p:txBody>
      </p:sp>
      <p:sp>
        <p:nvSpPr>
          <p:cNvPr id="16" name="Anillo 15">
            <a:extLst>
              <a:ext uri="{FF2B5EF4-FFF2-40B4-BE49-F238E27FC236}">
                <a16:creationId xmlns:a16="http://schemas.microsoft.com/office/drawing/2014/main" id="{4AACDD63-E2C5-7942-A871-5036078B0EA3}"/>
              </a:ext>
            </a:extLst>
          </p:cNvPr>
          <p:cNvSpPr/>
          <p:nvPr/>
        </p:nvSpPr>
        <p:spPr>
          <a:xfrm>
            <a:off x="4570182" y="2128837"/>
            <a:ext cx="574675" cy="284163"/>
          </a:xfrm>
          <a:prstGeom prst="donut">
            <a:avLst>
              <a:gd name="adj" fmla="val 829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eaLnBrk="1" hangingPunct="1">
              <a:defRPr/>
            </a:pPr>
            <a:endParaRPr lang="en-US">
              <a:solidFill>
                <a:prstClr val="black"/>
              </a:solidFill>
            </a:endParaRPr>
          </a:p>
        </p:txBody>
      </p:sp>
      <p:sp>
        <p:nvSpPr>
          <p:cNvPr id="2" name="Marco 1">
            <a:extLst>
              <a:ext uri="{FF2B5EF4-FFF2-40B4-BE49-F238E27FC236}">
                <a16:creationId xmlns:a16="http://schemas.microsoft.com/office/drawing/2014/main" id="{2B3EA3AC-569F-3E4E-980D-E20FEE98D8E8}"/>
              </a:ext>
            </a:extLst>
          </p:cNvPr>
          <p:cNvSpPr/>
          <p:nvPr/>
        </p:nvSpPr>
        <p:spPr>
          <a:xfrm>
            <a:off x="6135008" y="3589340"/>
            <a:ext cx="966980" cy="1900204"/>
          </a:xfrm>
          <a:prstGeom prst="frame">
            <a:avLst>
              <a:gd name="adj1" fmla="val 675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4" name="Marco 3">
            <a:extLst>
              <a:ext uri="{FF2B5EF4-FFF2-40B4-BE49-F238E27FC236}">
                <a16:creationId xmlns:a16="http://schemas.microsoft.com/office/drawing/2014/main" id="{527420E8-1DF0-4940-A509-F1081179B736}"/>
              </a:ext>
            </a:extLst>
          </p:cNvPr>
          <p:cNvSpPr/>
          <p:nvPr/>
        </p:nvSpPr>
        <p:spPr>
          <a:xfrm>
            <a:off x="9976757" y="3597150"/>
            <a:ext cx="963386" cy="1892393"/>
          </a:xfrm>
          <a:prstGeom prst="frame">
            <a:avLst>
              <a:gd name="adj1" fmla="val 572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2011529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8774</TotalTime>
  <Words>1357</Words>
  <Application>Microsoft Macintosh PowerPoint</Application>
  <PresentationFormat>Ecrã Panorâmico</PresentationFormat>
  <Paragraphs>135</Paragraphs>
  <Slides>27</Slides>
  <Notes>19</Notes>
  <HiddenSlides>0</HiddenSlides>
  <MMClips>0</MMClips>
  <ScaleCrop>false</ScaleCrop>
  <HeadingPairs>
    <vt:vector size="6" baseType="variant">
      <vt:variant>
        <vt:lpstr>Tipos de letra usados</vt:lpstr>
      </vt:variant>
      <vt:variant>
        <vt:i4>10</vt:i4>
      </vt:variant>
      <vt:variant>
        <vt:lpstr>Tema</vt:lpstr>
      </vt:variant>
      <vt:variant>
        <vt:i4>1</vt:i4>
      </vt:variant>
      <vt:variant>
        <vt:lpstr>Títulos dos diapositivos</vt:lpstr>
      </vt:variant>
      <vt:variant>
        <vt:i4>27</vt:i4>
      </vt:variant>
    </vt:vector>
  </HeadingPairs>
  <TitlesOfParts>
    <vt:vector size="38" baseType="lpstr">
      <vt:lpstr>Aptos</vt:lpstr>
      <vt:lpstr>Arial</vt:lpstr>
      <vt:lpstr>Calibri</vt:lpstr>
      <vt:lpstr>Calibri Light</vt:lpstr>
      <vt:lpstr>Helvetica Neue</vt:lpstr>
      <vt:lpstr>inherit</vt:lpstr>
      <vt:lpstr>Inter Regular</vt:lpstr>
      <vt:lpstr>WEB Regular Bold</vt:lpstr>
      <vt:lpstr>WEB Regular Regular</vt:lpstr>
      <vt:lpstr>Wingdings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Dietary Guidelines for the Uruguayan Population </vt:lpstr>
      <vt:lpstr>number of food additives defines an “ultra-processed” food</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Susana Socolovsky</dc:creator>
  <cp:lastModifiedBy>Tech Support</cp:lastModifiedBy>
  <cp:revision>197</cp:revision>
  <dcterms:created xsi:type="dcterms:W3CDTF">2021-06-09T17:52:33Z</dcterms:created>
  <dcterms:modified xsi:type="dcterms:W3CDTF">2025-10-16T10:19:23Z</dcterms:modified>
</cp:coreProperties>
</file>