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</p:sldMasterIdLst>
  <p:notesMasterIdLst>
    <p:notesMasterId r:id="rId19"/>
  </p:notesMasterIdLst>
  <p:sldIdLst>
    <p:sldId id="265" r:id="rId2"/>
    <p:sldId id="317" r:id="rId3"/>
    <p:sldId id="2141412657" r:id="rId4"/>
    <p:sldId id="312" r:id="rId5"/>
    <p:sldId id="308" r:id="rId6"/>
    <p:sldId id="313" r:id="rId7"/>
    <p:sldId id="304" r:id="rId8"/>
    <p:sldId id="2141412655" r:id="rId9"/>
    <p:sldId id="302" r:id="rId10"/>
    <p:sldId id="307" r:id="rId11"/>
    <p:sldId id="2141412652" r:id="rId12"/>
    <p:sldId id="290" r:id="rId13"/>
    <p:sldId id="785" r:id="rId14"/>
    <p:sldId id="309" r:id="rId15"/>
    <p:sldId id="2141412653" r:id="rId16"/>
    <p:sldId id="311" r:id="rId17"/>
    <p:sldId id="296" r:id="rId18"/>
  </p:sldIdLst>
  <p:sldSz cx="9144000" cy="5143500" type="screen16x9"/>
  <p:notesSz cx="6858000" cy="9144000"/>
  <p:embeddedFontLst>
    <p:embeddedFont>
      <p:font typeface="Montserrat" pitchFamily="2" charset="77"/>
      <p:regular r:id="rId20"/>
      <p:bold r:id="rId21"/>
      <p:italic r:id="rId22"/>
      <p:boldItalic r:id="rId23"/>
    </p:embeddedFont>
    <p:embeddedFont>
      <p:font typeface="Montserrat SemiBold" pitchFamily="2" charset="77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</p:embeddedFont>
    <p:embeddedFont>
      <p:font typeface="Quicksand" pitchFamily="2" charset="77"/>
      <p:regular r:id="rId31"/>
      <p:bold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WEB Regular Bold" panose="02000503040000020003" pitchFamily="2" charset="77"/>
      <p:regular r:id="rId37"/>
      <p:bold r:id="rId38"/>
    </p:embeddedFont>
    <p:embeddedFont>
      <p:font typeface="WEB Regular Regular" panose="02000503040000020003" pitchFamily="2" charset="77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744" userDrawn="1">
          <p15:clr>
            <a:srgbClr val="A4A3A4"/>
          </p15:clr>
        </p15:guide>
        <p15:guide id="3" orient="horz" pos="25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940"/>
    <a:srgbClr val="004998"/>
    <a:srgbClr val="3570A7"/>
    <a:srgbClr val="D96C01"/>
    <a:srgbClr val="07243D"/>
    <a:srgbClr val="95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064E21-F729-4E95-91FB-2F22730F9E0A}">
  <a:tblStyle styleId="{41064E21-F729-4E95-91FB-2F22730F9E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7"/>
    <p:restoredTop sz="80605"/>
  </p:normalViewPr>
  <p:slideViewPr>
    <p:cSldViewPr snapToGrid="0">
      <p:cViewPr varScale="1">
        <p:scale>
          <a:sx n="134" d="100"/>
          <a:sy n="134" d="100"/>
        </p:scale>
        <p:origin x="1800" y="184"/>
      </p:cViewPr>
      <p:guideLst>
        <p:guide orient="horz" pos="3240"/>
        <p:guide pos="2744"/>
        <p:guide orient="horz" pos="25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84"/>
    </p:cViewPr>
  </p:sorterViewPr>
  <p:notesViewPr>
    <p:cSldViewPr snapToGrid="0">
      <p:cViewPr varScale="1">
        <p:scale>
          <a:sx n="157" d="100"/>
          <a:sy n="157" d="100"/>
        </p:scale>
        <p:origin x="32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25842-8B3C-45E6-A33B-F71B095B44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3E60A5-81A7-437D-807F-6F943B7D1801}">
      <dgm:prSet/>
      <dgm:spPr/>
      <dgm:t>
        <a:bodyPr/>
        <a:lstStyle/>
        <a:p>
          <a:r>
            <a:rPr lang="en-GB"/>
            <a:t>A.	</a:t>
          </a:r>
          <a:r>
            <a:rPr lang="en-GB" i="1"/>
            <a:t>Estimated requirement for catch-up growth at the rate of 20 g weight gain/kg/day</a:t>
          </a:r>
          <a:endParaRPr lang="en-US"/>
        </a:p>
      </dgm:t>
    </dgm:pt>
    <dgm:pt modelId="{3F743116-C14E-45FC-BCC2-7FC7E57CF380}" type="parTrans" cxnId="{C8017329-4B19-4738-BC68-C7B671CE9747}">
      <dgm:prSet/>
      <dgm:spPr/>
      <dgm:t>
        <a:bodyPr/>
        <a:lstStyle/>
        <a:p>
          <a:endParaRPr lang="en-US"/>
        </a:p>
      </dgm:t>
    </dgm:pt>
    <dgm:pt modelId="{E51276FB-BFAC-4A3B-A4E4-A7136FA08035}" type="sibTrans" cxnId="{C8017329-4B19-4738-BC68-C7B671CE9747}">
      <dgm:prSet/>
      <dgm:spPr/>
      <dgm:t>
        <a:bodyPr/>
        <a:lstStyle/>
        <a:p>
          <a:endParaRPr lang="en-US"/>
        </a:p>
      </dgm:t>
    </dgm:pt>
    <dgm:pt modelId="{4B99B256-1DBC-48C4-9B8D-6FD89F10B2CF}">
      <dgm:prSet/>
      <dgm:spPr/>
      <dgm:t>
        <a:bodyPr/>
        <a:lstStyle/>
        <a:p>
          <a:r>
            <a:rPr lang="en-GB"/>
            <a:t>Energy	175 kcal</a:t>
          </a:r>
          <a:endParaRPr lang="en-US"/>
        </a:p>
      </dgm:t>
    </dgm:pt>
    <dgm:pt modelId="{BB09D8A9-B934-4308-BFF3-10EEA3CF56BE}" type="parTrans" cxnId="{6A39926B-19CC-4B6F-A60C-7CF2ED8ED31E}">
      <dgm:prSet/>
      <dgm:spPr/>
      <dgm:t>
        <a:bodyPr/>
        <a:lstStyle/>
        <a:p>
          <a:endParaRPr lang="en-US"/>
        </a:p>
      </dgm:t>
    </dgm:pt>
    <dgm:pt modelId="{C0965549-B465-4E5F-80E8-00DEC52DF359}" type="sibTrans" cxnId="{6A39926B-19CC-4B6F-A60C-7CF2ED8ED31E}">
      <dgm:prSet/>
      <dgm:spPr/>
      <dgm:t>
        <a:bodyPr/>
        <a:lstStyle/>
        <a:p>
          <a:endParaRPr lang="en-US"/>
        </a:p>
      </dgm:t>
    </dgm:pt>
    <dgm:pt modelId="{06C712AF-5727-4E9D-AE24-D4762F55AE5F}">
      <dgm:prSet/>
      <dgm:spPr/>
      <dgm:t>
        <a:bodyPr/>
        <a:lstStyle/>
        <a:p>
          <a:r>
            <a:rPr lang="en-GB"/>
            <a:t>Protein	    5.75 g/kg/day</a:t>
          </a:r>
          <a:endParaRPr lang="en-US"/>
        </a:p>
      </dgm:t>
    </dgm:pt>
    <dgm:pt modelId="{D2F61A95-BA5D-43EA-85BD-E5783BA5D863}" type="parTrans" cxnId="{85DC8E80-DE4A-46EF-BC83-12EBFD444B52}">
      <dgm:prSet/>
      <dgm:spPr/>
      <dgm:t>
        <a:bodyPr/>
        <a:lstStyle/>
        <a:p>
          <a:endParaRPr lang="en-US"/>
        </a:p>
      </dgm:t>
    </dgm:pt>
    <dgm:pt modelId="{8ABC2BB3-DC3D-466F-8AF4-32F009794A4C}" type="sibTrans" cxnId="{85DC8E80-DE4A-46EF-BC83-12EBFD444B52}">
      <dgm:prSet/>
      <dgm:spPr/>
      <dgm:t>
        <a:bodyPr/>
        <a:lstStyle/>
        <a:p>
          <a:endParaRPr lang="en-US"/>
        </a:p>
      </dgm:t>
    </dgm:pt>
    <dgm:pt modelId="{41401904-00F1-40AA-86B2-A3E35A6192D7}">
      <dgm:prSet/>
      <dgm:spPr/>
      <dgm:t>
        <a:bodyPr/>
        <a:lstStyle/>
        <a:p>
          <a:r>
            <a:rPr lang="en-GB"/>
            <a:t>B.	</a:t>
          </a:r>
          <a:r>
            <a:rPr lang="en-GB" i="1"/>
            <a:t>Composition of feed</a:t>
          </a:r>
          <a:endParaRPr lang="en-US"/>
        </a:p>
      </dgm:t>
    </dgm:pt>
    <dgm:pt modelId="{AEF11924-A1CD-4CCB-A273-0A0E119BBEE3}" type="parTrans" cxnId="{FD44B632-9AD9-42C5-BA5E-41BA54DA478B}">
      <dgm:prSet/>
      <dgm:spPr/>
      <dgm:t>
        <a:bodyPr/>
        <a:lstStyle/>
        <a:p>
          <a:endParaRPr lang="en-US"/>
        </a:p>
      </dgm:t>
    </dgm:pt>
    <dgm:pt modelId="{93E6EA17-6E78-463F-AE06-C52587A79659}" type="sibTrans" cxnId="{FD44B632-9AD9-42C5-BA5E-41BA54DA478B}">
      <dgm:prSet/>
      <dgm:spPr/>
      <dgm:t>
        <a:bodyPr/>
        <a:lstStyle/>
        <a:p>
          <a:endParaRPr lang="en-US"/>
        </a:p>
      </dgm:t>
    </dgm:pt>
    <dgm:pt modelId="{C753A4C0-4FBF-4682-9FFD-9DEB47275A53}">
      <dgm:prSet/>
      <dgm:spPr/>
      <dgm:t>
        <a:bodyPr/>
        <a:lstStyle/>
        <a:p>
          <a:r>
            <a:rPr lang="en-GB"/>
            <a:t>Dried skimmed milk (35% protein)	  110 g/l = 38.5 g protein/l</a:t>
          </a:r>
          <a:endParaRPr lang="en-US"/>
        </a:p>
      </dgm:t>
    </dgm:pt>
    <dgm:pt modelId="{9F3490DF-9085-4846-A644-777F185425E0}" type="parTrans" cxnId="{BE16ADC3-3C4F-464D-AFAF-F6DBBE37E0D7}">
      <dgm:prSet/>
      <dgm:spPr/>
      <dgm:t>
        <a:bodyPr/>
        <a:lstStyle/>
        <a:p>
          <a:endParaRPr lang="en-US"/>
        </a:p>
      </dgm:t>
    </dgm:pt>
    <dgm:pt modelId="{0F3B752D-7E70-4CD4-BF8D-95C483EB93AB}" type="sibTrans" cxnId="{BE16ADC3-3C4F-464D-AFAF-F6DBBE37E0D7}">
      <dgm:prSet/>
      <dgm:spPr/>
      <dgm:t>
        <a:bodyPr/>
        <a:lstStyle/>
        <a:p>
          <a:endParaRPr lang="en-US"/>
        </a:p>
      </dgm:t>
    </dgm:pt>
    <dgm:pt modelId="{D50A4B17-6F28-4A65-9F64-50BB13720371}">
      <dgm:prSet/>
      <dgm:spPr/>
      <dgm:t>
        <a:bodyPr/>
        <a:lstStyle/>
        <a:p>
          <a:r>
            <a:rPr lang="en-GB"/>
            <a:t>Sugar		    50 g/l</a:t>
          </a:r>
          <a:endParaRPr lang="en-US"/>
        </a:p>
      </dgm:t>
    </dgm:pt>
    <dgm:pt modelId="{7C7F64DA-CF94-4889-8A69-E2EFDD9BE185}" type="parTrans" cxnId="{957A7505-DB9C-4885-94DF-49C48FC58D85}">
      <dgm:prSet/>
      <dgm:spPr/>
      <dgm:t>
        <a:bodyPr/>
        <a:lstStyle/>
        <a:p>
          <a:endParaRPr lang="en-US"/>
        </a:p>
      </dgm:t>
    </dgm:pt>
    <dgm:pt modelId="{E68161B2-2B51-44A0-A4FA-34F1A0492B5F}" type="sibTrans" cxnId="{957A7505-DB9C-4885-94DF-49C48FC58D85}">
      <dgm:prSet/>
      <dgm:spPr/>
      <dgm:t>
        <a:bodyPr/>
        <a:lstStyle/>
        <a:p>
          <a:endParaRPr lang="en-US"/>
        </a:p>
      </dgm:t>
    </dgm:pt>
    <dgm:pt modelId="{6AFF6A23-5E5A-4614-B07B-784A1722531A}">
      <dgm:prSet/>
      <dgm:spPr/>
      <dgm:t>
        <a:bodyPr/>
        <a:lstStyle/>
        <a:p>
          <a:r>
            <a:rPr lang="en-GB" dirty="0"/>
            <a:t>Oil		    60 g/l</a:t>
          </a:r>
          <a:endParaRPr lang="en-US" dirty="0"/>
        </a:p>
      </dgm:t>
    </dgm:pt>
    <dgm:pt modelId="{2A685C0F-A4E8-4EDA-8E19-7B756227F6FA}" type="parTrans" cxnId="{FFDFD64A-3846-4E84-9C9B-FF5E65779932}">
      <dgm:prSet/>
      <dgm:spPr/>
      <dgm:t>
        <a:bodyPr/>
        <a:lstStyle/>
        <a:p>
          <a:endParaRPr lang="en-US"/>
        </a:p>
      </dgm:t>
    </dgm:pt>
    <dgm:pt modelId="{93471227-242B-403E-891D-830C21C19B5D}" type="sibTrans" cxnId="{FFDFD64A-3846-4E84-9C9B-FF5E65779932}">
      <dgm:prSet/>
      <dgm:spPr/>
      <dgm:t>
        <a:bodyPr/>
        <a:lstStyle/>
        <a:p>
          <a:endParaRPr lang="en-US"/>
        </a:p>
      </dgm:t>
    </dgm:pt>
    <dgm:pt modelId="{FBE325D9-ADC7-44E1-89AE-3C4539DFFF39}">
      <dgm:prSet/>
      <dgm:spPr/>
      <dgm:t>
        <a:bodyPr/>
        <a:lstStyle/>
        <a:p>
          <a:r>
            <a:rPr lang="en-GB"/>
            <a:t>Total energy	1180 kcal/l</a:t>
          </a:r>
          <a:endParaRPr lang="en-US"/>
        </a:p>
      </dgm:t>
    </dgm:pt>
    <dgm:pt modelId="{A9603D5A-F37F-406A-8EE9-BC62ACA0E651}" type="parTrans" cxnId="{6FB65109-AFC7-4629-8B99-726F680827E2}">
      <dgm:prSet/>
      <dgm:spPr/>
      <dgm:t>
        <a:bodyPr/>
        <a:lstStyle/>
        <a:p>
          <a:endParaRPr lang="en-US"/>
        </a:p>
      </dgm:t>
    </dgm:pt>
    <dgm:pt modelId="{90FABE8C-39ED-47AC-AFD6-5B7A6BAACD09}" type="sibTrans" cxnId="{6FB65109-AFC7-4629-8B99-726F680827E2}">
      <dgm:prSet/>
      <dgm:spPr/>
      <dgm:t>
        <a:bodyPr/>
        <a:lstStyle/>
        <a:p>
          <a:endParaRPr lang="en-US"/>
        </a:p>
      </dgm:t>
    </dgm:pt>
    <dgm:pt modelId="{7317E15A-06F1-4046-ADFB-35798D8631E5}" type="pres">
      <dgm:prSet presAssocID="{4D725842-8B3C-45E6-A33B-F71B095B4498}" presName="linear" presStyleCnt="0">
        <dgm:presLayoutVars>
          <dgm:animLvl val="lvl"/>
          <dgm:resizeHandles val="exact"/>
        </dgm:presLayoutVars>
      </dgm:prSet>
      <dgm:spPr/>
    </dgm:pt>
    <dgm:pt modelId="{9D218AA7-7855-49B0-B9C4-203257E0CF4A}" type="pres">
      <dgm:prSet presAssocID="{4E3E60A5-81A7-437D-807F-6F943B7D18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2B55BD-5A59-4130-823C-03C747AF846E}" type="pres">
      <dgm:prSet presAssocID="{4E3E60A5-81A7-437D-807F-6F943B7D1801}" presName="childText" presStyleLbl="revTx" presStyleIdx="0" presStyleCnt="2">
        <dgm:presLayoutVars>
          <dgm:bulletEnabled val="1"/>
        </dgm:presLayoutVars>
      </dgm:prSet>
      <dgm:spPr/>
    </dgm:pt>
    <dgm:pt modelId="{3D5DA4C1-B30B-41CF-BBC6-5FAE5D9B25DC}" type="pres">
      <dgm:prSet presAssocID="{41401904-00F1-40AA-86B2-A3E35A6192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569BB8C-33CF-49DC-80F8-92EF00FE8E92}" type="pres">
      <dgm:prSet presAssocID="{41401904-00F1-40AA-86B2-A3E35A6192D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57A7505-DB9C-4885-94DF-49C48FC58D85}" srcId="{41401904-00F1-40AA-86B2-A3E35A6192D7}" destId="{D50A4B17-6F28-4A65-9F64-50BB13720371}" srcOrd="1" destOrd="0" parTransId="{7C7F64DA-CF94-4889-8A69-E2EFDD9BE185}" sibTransId="{E68161B2-2B51-44A0-A4FA-34F1A0492B5F}"/>
    <dgm:cxn modelId="{6FB65109-AFC7-4629-8B99-726F680827E2}" srcId="{41401904-00F1-40AA-86B2-A3E35A6192D7}" destId="{FBE325D9-ADC7-44E1-89AE-3C4539DFFF39}" srcOrd="3" destOrd="0" parTransId="{A9603D5A-F37F-406A-8EE9-BC62ACA0E651}" sibTransId="{90FABE8C-39ED-47AC-AFD6-5B7A6BAACD09}"/>
    <dgm:cxn modelId="{F4F8C713-797F-48AC-9DB5-263877BC5203}" type="presOf" srcId="{D50A4B17-6F28-4A65-9F64-50BB13720371}" destId="{B569BB8C-33CF-49DC-80F8-92EF00FE8E92}" srcOrd="0" destOrd="1" presId="urn:microsoft.com/office/officeart/2005/8/layout/vList2"/>
    <dgm:cxn modelId="{4BAE3627-2B38-49F2-AFA0-1BB045A9764F}" type="presOf" srcId="{4E3E60A5-81A7-437D-807F-6F943B7D1801}" destId="{9D218AA7-7855-49B0-B9C4-203257E0CF4A}" srcOrd="0" destOrd="0" presId="urn:microsoft.com/office/officeart/2005/8/layout/vList2"/>
    <dgm:cxn modelId="{C8017329-4B19-4738-BC68-C7B671CE9747}" srcId="{4D725842-8B3C-45E6-A33B-F71B095B4498}" destId="{4E3E60A5-81A7-437D-807F-6F943B7D1801}" srcOrd="0" destOrd="0" parTransId="{3F743116-C14E-45FC-BCC2-7FC7E57CF380}" sibTransId="{E51276FB-BFAC-4A3B-A4E4-A7136FA08035}"/>
    <dgm:cxn modelId="{FD44B632-9AD9-42C5-BA5E-41BA54DA478B}" srcId="{4D725842-8B3C-45E6-A33B-F71B095B4498}" destId="{41401904-00F1-40AA-86B2-A3E35A6192D7}" srcOrd="1" destOrd="0" parTransId="{AEF11924-A1CD-4CCB-A273-0A0E119BBEE3}" sibTransId="{93E6EA17-6E78-463F-AE06-C52587A79659}"/>
    <dgm:cxn modelId="{811FAD4A-AA99-48AD-A367-A7D1567DD8EE}" type="presOf" srcId="{41401904-00F1-40AA-86B2-A3E35A6192D7}" destId="{3D5DA4C1-B30B-41CF-BBC6-5FAE5D9B25DC}" srcOrd="0" destOrd="0" presId="urn:microsoft.com/office/officeart/2005/8/layout/vList2"/>
    <dgm:cxn modelId="{FFDFD64A-3846-4E84-9C9B-FF5E65779932}" srcId="{41401904-00F1-40AA-86B2-A3E35A6192D7}" destId="{6AFF6A23-5E5A-4614-B07B-784A1722531A}" srcOrd="2" destOrd="0" parTransId="{2A685C0F-A4E8-4EDA-8E19-7B756227F6FA}" sibTransId="{93471227-242B-403E-891D-830C21C19B5D}"/>
    <dgm:cxn modelId="{D91C1254-14FA-4DD2-A7CF-BB1739BC6CD8}" type="presOf" srcId="{4B99B256-1DBC-48C4-9B8D-6FD89F10B2CF}" destId="{C12B55BD-5A59-4130-823C-03C747AF846E}" srcOrd="0" destOrd="0" presId="urn:microsoft.com/office/officeart/2005/8/layout/vList2"/>
    <dgm:cxn modelId="{9039DB5E-01EF-4F48-A6BC-3941E67D223E}" type="presOf" srcId="{4D725842-8B3C-45E6-A33B-F71B095B4498}" destId="{7317E15A-06F1-4046-ADFB-35798D8631E5}" srcOrd="0" destOrd="0" presId="urn:microsoft.com/office/officeart/2005/8/layout/vList2"/>
    <dgm:cxn modelId="{49E8F65E-6242-449E-AB58-DF9C7710ECE1}" type="presOf" srcId="{06C712AF-5727-4E9D-AE24-D4762F55AE5F}" destId="{C12B55BD-5A59-4130-823C-03C747AF846E}" srcOrd="0" destOrd="1" presId="urn:microsoft.com/office/officeart/2005/8/layout/vList2"/>
    <dgm:cxn modelId="{314EEA65-9984-4D6A-B62F-0BDC67339EB7}" type="presOf" srcId="{C753A4C0-4FBF-4682-9FFD-9DEB47275A53}" destId="{B569BB8C-33CF-49DC-80F8-92EF00FE8E92}" srcOrd="0" destOrd="0" presId="urn:microsoft.com/office/officeart/2005/8/layout/vList2"/>
    <dgm:cxn modelId="{6A39926B-19CC-4B6F-A60C-7CF2ED8ED31E}" srcId="{4E3E60A5-81A7-437D-807F-6F943B7D1801}" destId="{4B99B256-1DBC-48C4-9B8D-6FD89F10B2CF}" srcOrd="0" destOrd="0" parTransId="{BB09D8A9-B934-4308-BFF3-10EEA3CF56BE}" sibTransId="{C0965549-B465-4E5F-80E8-00DEC52DF359}"/>
    <dgm:cxn modelId="{204B0A75-3366-4B15-8E24-F60048C81D56}" type="presOf" srcId="{6AFF6A23-5E5A-4614-B07B-784A1722531A}" destId="{B569BB8C-33CF-49DC-80F8-92EF00FE8E92}" srcOrd="0" destOrd="2" presId="urn:microsoft.com/office/officeart/2005/8/layout/vList2"/>
    <dgm:cxn modelId="{85DC8E80-DE4A-46EF-BC83-12EBFD444B52}" srcId="{4E3E60A5-81A7-437D-807F-6F943B7D1801}" destId="{06C712AF-5727-4E9D-AE24-D4762F55AE5F}" srcOrd="1" destOrd="0" parTransId="{D2F61A95-BA5D-43EA-85BD-E5783BA5D863}" sibTransId="{8ABC2BB3-DC3D-466F-8AF4-32F009794A4C}"/>
    <dgm:cxn modelId="{BE16ADC3-3C4F-464D-AFAF-F6DBBE37E0D7}" srcId="{41401904-00F1-40AA-86B2-A3E35A6192D7}" destId="{C753A4C0-4FBF-4682-9FFD-9DEB47275A53}" srcOrd="0" destOrd="0" parTransId="{9F3490DF-9085-4846-A644-777F185425E0}" sibTransId="{0F3B752D-7E70-4CD4-BF8D-95C483EB93AB}"/>
    <dgm:cxn modelId="{E598FBD0-D535-4BAF-958E-C144AB03C47D}" type="presOf" srcId="{FBE325D9-ADC7-44E1-89AE-3C4539DFFF39}" destId="{B569BB8C-33CF-49DC-80F8-92EF00FE8E92}" srcOrd="0" destOrd="3" presId="urn:microsoft.com/office/officeart/2005/8/layout/vList2"/>
    <dgm:cxn modelId="{3623B232-3D10-4509-A54E-3A370208777C}" type="presParOf" srcId="{7317E15A-06F1-4046-ADFB-35798D8631E5}" destId="{9D218AA7-7855-49B0-B9C4-203257E0CF4A}" srcOrd="0" destOrd="0" presId="urn:microsoft.com/office/officeart/2005/8/layout/vList2"/>
    <dgm:cxn modelId="{AEB93CA4-4FB1-4C6C-BA2A-50956CB23EAE}" type="presParOf" srcId="{7317E15A-06F1-4046-ADFB-35798D8631E5}" destId="{C12B55BD-5A59-4130-823C-03C747AF846E}" srcOrd="1" destOrd="0" presId="urn:microsoft.com/office/officeart/2005/8/layout/vList2"/>
    <dgm:cxn modelId="{74234F4B-8DE7-4EB8-B1BC-23609FEB02BC}" type="presParOf" srcId="{7317E15A-06F1-4046-ADFB-35798D8631E5}" destId="{3D5DA4C1-B30B-41CF-BBC6-5FAE5D9B25DC}" srcOrd="2" destOrd="0" presId="urn:microsoft.com/office/officeart/2005/8/layout/vList2"/>
    <dgm:cxn modelId="{CDA1F9C5-C828-404E-9B3A-E94325C306CC}" type="presParOf" srcId="{7317E15A-06F1-4046-ADFB-35798D8631E5}" destId="{B569BB8C-33CF-49DC-80F8-92EF00FE8E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002D9-C761-476A-8A2D-48C8ED3C3D1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F94F8E5-C942-4FB9-907C-1956CC6E48A1}">
      <dgm:prSet custT="1"/>
      <dgm:spPr/>
      <dgm:t>
        <a:bodyPr/>
        <a:lstStyle/>
        <a:p>
          <a:pPr>
            <a:defRPr cap="all"/>
          </a:pPr>
          <a:r>
            <a:rPr lang="en-US" sz="1400" dirty="0"/>
            <a:t>1 </a:t>
          </a:r>
          <a:r>
            <a:rPr lang="en-US" sz="1400" b="1" dirty="0"/>
            <a:t>If the NOVA classification is strictly applied in LMIC, many successful food fortification programs and development of RUTF to treat undernutrition  may become a  serious  challenge </a:t>
          </a:r>
          <a:endParaRPr lang="en-US" sz="1400" dirty="0"/>
        </a:p>
      </dgm:t>
    </dgm:pt>
    <dgm:pt modelId="{D83ECC33-5289-4017-A70C-76A234883EED}" type="parTrans" cxnId="{281723DE-7B07-4A2D-905D-1E8FC971731A}">
      <dgm:prSet/>
      <dgm:spPr/>
      <dgm:t>
        <a:bodyPr/>
        <a:lstStyle/>
        <a:p>
          <a:endParaRPr lang="en-US"/>
        </a:p>
      </dgm:t>
    </dgm:pt>
    <dgm:pt modelId="{833EDEA7-0A42-49B1-AE46-F23C021D55B5}" type="sibTrans" cxnId="{281723DE-7B07-4A2D-905D-1E8FC971731A}">
      <dgm:prSet/>
      <dgm:spPr/>
      <dgm:t>
        <a:bodyPr/>
        <a:lstStyle/>
        <a:p>
          <a:endParaRPr lang="en-US"/>
        </a:p>
      </dgm:t>
    </dgm:pt>
    <dgm:pt modelId="{DAFC592D-C654-485D-8B21-7B7D514E9BD2}">
      <dgm:prSet custT="1"/>
      <dgm:spPr/>
      <dgm:t>
        <a:bodyPr/>
        <a:lstStyle/>
        <a:p>
          <a:pPr>
            <a:defRPr cap="all"/>
          </a:pPr>
          <a:r>
            <a:rPr lang="en-US" sz="1400" b="1" dirty="0"/>
            <a:t>2 The unintentional consequence of  applying the NOVA classification, will impede our progress in treating undernutrition and further delay many LMIC’s desire to meet their Millenium Development Goals (MDG). </a:t>
          </a:r>
          <a:endParaRPr lang="en-US" sz="1400" dirty="0"/>
        </a:p>
      </dgm:t>
    </dgm:pt>
    <dgm:pt modelId="{E9F3F034-FAB6-42CA-93DC-849469612EED}" type="parTrans" cxnId="{8014125B-17A0-4A0A-B054-13D438220649}">
      <dgm:prSet/>
      <dgm:spPr/>
      <dgm:t>
        <a:bodyPr/>
        <a:lstStyle/>
        <a:p>
          <a:endParaRPr lang="en-US"/>
        </a:p>
      </dgm:t>
    </dgm:pt>
    <dgm:pt modelId="{6267C1F2-F60E-4714-B26D-5E3AD4301DFF}" type="sibTrans" cxnId="{8014125B-17A0-4A0A-B054-13D438220649}">
      <dgm:prSet/>
      <dgm:spPr/>
      <dgm:t>
        <a:bodyPr/>
        <a:lstStyle/>
        <a:p>
          <a:endParaRPr lang="en-US"/>
        </a:p>
      </dgm:t>
    </dgm:pt>
    <dgm:pt modelId="{F144F3DC-BB9B-4D7B-AEB5-F2A7DA1BAD11}">
      <dgm:prSet custT="1"/>
      <dgm:spPr/>
      <dgm:t>
        <a:bodyPr/>
        <a:lstStyle/>
        <a:p>
          <a:pPr>
            <a:defRPr cap="all"/>
          </a:pPr>
          <a:r>
            <a:rPr lang="en-US" sz="1400" b="1" dirty="0"/>
            <a:t>3  the NOVA classification needs to consider  the  nutritional  needs of billions of people living in LMIC. THE  CURRENT CLASSIFICATION MAY HAVE UNINTENTIONAL CONSEQUENCES </a:t>
          </a:r>
          <a:endParaRPr lang="en-US" sz="1400" dirty="0"/>
        </a:p>
      </dgm:t>
    </dgm:pt>
    <dgm:pt modelId="{EBD77BF4-BE85-479F-9109-9775E73AE87A}" type="parTrans" cxnId="{E36D7B1E-F9F0-4878-B543-52A99357F72C}">
      <dgm:prSet/>
      <dgm:spPr/>
      <dgm:t>
        <a:bodyPr/>
        <a:lstStyle/>
        <a:p>
          <a:endParaRPr lang="en-US"/>
        </a:p>
      </dgm:t>
    </dgm:pt>
    <dgm:pt modelId="{969BCABB-3433-47A0-9E08-C149C23397BE}" type="sibTrans" cxnId="{E36D7B1E-F9F0-4878-B543-52A99357F72C}">
      <dgm:prSet/>
      <dgm:spPr/>
      <dgm:t>
        <a:bodyPr/>
        <a:lstStyle/>
        <a:p>
          <a:endParaRPr lang="en-US"/>
        </a:p>
      </dgm:t>
    </dgm:pt>
    <dgm:pt modelId="{5DB9D9A2-67E5-49BC-900E-FDE471D9449E}">
      <dgm:prSet custT="1"/>
      <dgm:spPr/>
      <dgm:t>
        <a:bodyPr/>
        <a:lstStyle/>
        <a:p>
          <a:pPr>
            <a:defRPr cap="all"/>
          </a:pPr>
          <a:r>
            <a:rPr lang="en-US" sz="1400" b="1" dirty="0"/>
            <a:t>4 IN   ORDER TO BE GLOBALLY RELEVANT, Future refinement of the NOVA classification must  include experts from  LMIC, who understand the needs and challenges of their region   </a:t>
          </a:r>
          <a:endParaRPr lang="en-US" sz="1400" dirty="0"/>
        </a:p>
      </dgm:t>
    </dgm:pt>
    <dgm:pt modelId="{E2B7751F-B0DB-40A5-816B-77A0F372C19F}" type="parTrans" cxnId="{8B6A0120-671D-4F7A-8FA4-A9869BCFA4A0}">
      <dgm:prSet/>
      <dgm:spPr/>
      <dgm:t>
        <a:bodyPr/>
        <a:lstStyle/>
        <a:p>
          <a:endParaRPr lang="en-US"/>
        </a:p>
      </dgm:t>
    </dgm:pt>
    <dgm:pt modelId="{A91FA655-B152-460D-A4E9-EC74D1CF7369}" type="sibTrans" cxnId="{8B6A0120-671D-4F7A-8FA4-A9869BCFA4A0}">
      <dgm:prSet/>
      <dgm:spPr/>
      <dgm:t>
        <a:bodyPr/>
        <a:lstStyle/>
        <a:p>
          <a:endParaRPr lang="en-US"/>
        </a:p>
      </dgm:t>
    </dgm:pt>
    <dgm:pt modelId="{7F6F91EE-9C3D-4CD9-BCE5-DCD575255C2C}" type="pres">
      <dgm:prSet presAssocID="{6F7002D9-C761-476A-8A2D-48C8ED3C3D1F}" presName="root" presStyleCnt="0">
        <dgm:presLayoutVars>
          <dgm:dir/>
          <dgm:resizeHandles val="exact"/>
        </dgm:presLayoutVars>
      </dgm:prSet>
      <dgm:spPr/>
    </dgm:pt>
    <dgm:pt modelId="{7A1E996C-A7DF-4838-90D4-EEBF48F31C16}" type="pres">
      <dgm:prSet presAssocID="{BF94F8E5-C942-4FB9-907C-1956CC6E48A1}" presName="compNode" presStyleCnt="0"/>
      <dgm:spPr/>
    </dgm:pt>
    <dgm:pt modelId="{3C3E87FC-6B3E-4BDF-9F8E-2EAB1A628B06}" type="pres">
      <dgm:prSet presAssocID="{BF94F8E5-C942-4FB9-907C-1956CC6E48A1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DE69EC4-C19E-4386-BDBC-EA4A68791CCD}" type="pres">
      <dgm:prSet presAssocID="{BF94F8E5-C942-4FB9-907C-1956CC6E48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8474016A-ED80-43C0-A8D6-84E5734E1B9E}" type="pres">
      <dgm:prSet presAssocID="{BF94F8E5-C942-4FB9-907C-1956CC6E48A1}" presName="spaceRect" presStyleCnt="0"/>
      <dgm:spPr/>
    </dgm:pt>
    <dgm:pt modelId="{87C5A25B-DDA2-4E45-8256-835C5CE75145}" type="pres">
      <dgm:prSet presAssocID="{BF94F8E5-C942-4FB9-907C-1956CC6E48A1}" presName="textRect" presStyleLbl="revTx" presStyleIdx="0" presStyleCnt="4">
        <dgm:presLayoutVars>
          <dgm:chMax val="1"/>
          <dgm:chPref val="1"/>
        </dgm:presLayoutVars>
      </dgm:prSet>
      <dgm:spPr/>
    </dgm:pt>
    <dgm:pt modelId="{D1DFBEF1-6CC1-49A6-87C4-158B16808A9C}" type="pres">
      <dgm:prSet presAssocID="{833EDEA7-0A42-49B1-AE46-F23C021D55B5}" presName="sibTrans" presStyleCnt="0"/>
      <dgm:spPr/>
    </dgm:pt>
    <dgm:pt modelId="{440A1550-5180-459B-8588-A5EB73A302C8}" type="pres">
      <dgm:prSet presAssocID="{DAFC592D-C654-485D-8B21-7B7D514E9BD2}" presName="compNode" presStyleCnt="0"/>
      <dgm:spPr/>
    </dgm:pt>
    <dgm:pt modelId="{6679E971-5CCF-4580-AF6E-7C5BE141D89A}" type="pres">
      <dgm:prSet presAssocID="{DAFC592D-C654-485D-8B21-7B7D514E9BD2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6D3037B-0085-4644-9E7C-5900E7CC4903}" type="pres">
      <dgm:prSet presAssocID="{DAFC592D-C654-485D-8B21-7B7D514E9BD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5C5450-E752-43BF-A832-00EFB24C24B9}" type="pres">
      <dgm:prSet presAssocID="{DAFC592D-C654-485D-8B21-7B7D514E9BD2}" presName="spaceRect" presStyleCnt="0"/>
      <dgm:spPr/>
    </dgm:pt>
    <dgm:pt modelId="{2D324677-A7F3-4C82-93B5-638C805957A6}" type="pres">
      <dgm:prSet presAssocID="{DAFC592D-C654-485D-8B21-7B7D514E9BD2}" presName="textRect" presStyleLbl="revTx" presStyleIdx="1" presStyleCnt="4" custScaleX="117102">
        <dgm:presLayoutVars>
          <dgm:chMax val="1"/>
          <dgm:chPref val="1"/>
        </dgm:presLayoutVars>
      </dgm:prSet>
      <dgm:spPr/>
    </dgm:pt>
    <dgm:pt modelId="{E4A821DB-7E46-4EB2-8E8D-BDE93643EE0E}" type="pres">
      <dgm:prSet presAssocID="{6267C1F2-F60E-4714-B26D-5E3AD4301DFF}" presName="sibTrans" presStyleCnt="0"/>
      <dgm:spPr/>
    </dgm:pt>
    <dgm:pt modelId="{A9E0E5EC-D60E-4C63-A6EA-11D5D4F969E3}" type="pres">
      <dgm:prSet presAssocID="{F144F3DC-BB9B-4D7B-AEB5-F2A7DA1BAD11}" presName="compNode" presStyleCnt="0"/>
      <dgm:spPr/>
    </dgm:pt>
    <dgm:pt modelId="{C25344D7-03FB-46FD-B70D-C6B382357FDD}" type="pres">
      <dgm:prSet presAssocID="{F144F3DC-BB9B-4D7B-AEB5-F2A7DA1BAD11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28390A0-809F-4404-8BB7-531F563F74E9}" type="pres">
      <dgm:prSet presAssocID="{F144F3DC-BB9B-4D7B-AEB5-F2A7DA1BAD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D14B72C-E397-4256-9BE9-3792A5E37992}" type="pres">
      <dgm:prSet presAssocID="{F144F3DC-BB9B-4D7B-AEB5-F2A7DA1BAD11}" presName="spaceRect" presStyleCnt="0"/>
      <dgm:spPr/>
    </dgm:pt>
    <dgm:pt modelId="{654DE656-AF06-4923-B548-4A3A173484D9}" type="pres">
      <dgm:prSet presAssocID="{F144F3DC-BB9B-4D7B-AEB5-F2A7DA1BAD11}" presName="textRect" presStyleLbl="revTx" presStyleIdx="2" presStyleCnt="4">
        <dgm:presLayoutVars>
          <dgm:chMax val="1"/>
          <dgm:chPref val="1"/>
        </dgm:presLayoutVars>
      </dgm:prSet>
      <dgm:spPr/>
    </dgm:pt>
    <dgm:pt modelId="{E86877D1-5016-4276-8ACB-5F950006DA02}" type="pres">
      <dgm:prSet presAssocID="{969BCABB-3433-47A0-9E08-C149C23397BE}" presName="sibTrans" presStyleCnt="0"/>
      <dgm:spPr/>
    </dgm:pt>
    <dgm:pt modelId="{F5F5248B-75DB-4187-A519-184861825C9F}" type="pres">
      <dgm:prSet presAssocID="{5DB9D9A2-67E5-49BC-900E-FDE471D9449E}" presName="compNode" presStyleCnt="0"/>
      <dgm:spPr/>
    </dgm:pt>
    <dgm:pt modelId="{4F7FCF63-A38B-4858-9F47-D25E626F74AC}" type="pres">
      <dgm:prSet presAssocID="{5DB9D9A2-67E5-49BC-900E-FDE471D9449E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1236498-B3D8-4E6B-9AF6-F43020362EF7}" type="pres">
      <dgm:prSet presAssocID="{5DB9D9A2-67E5-49BC-900E-FDE471D944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41F672B-51C8-4950-8B19-66A6AAEAF466}" type="pres">
      <dgm:prSet presAssocID="{5DB9D9A2-67E5-49BC-900E-FDE471D9449E}" presName="spaceRect" presStyleCnt="0"/>
      <dgm:spPr/>
    </dgm:pt>
    <dgm:pt modelId="{FB8BBCA1-7380-40F0-AD3F-D1437AC50672}" type="pres">
      <dgm:prSet presAssocID="{5DB9D9A2-67E5-49BC-900E-FDE471D9449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6D7B1E-F9F0-4878-B543-52A99357F72C}" srcId="{6F7002D9-C761-476A-8A2D-48C8ED3C3D1F}" destId="{F144F3DC-BB9B-4D7B-AEB5-F2A7DA1BAD11}" srcOrd="2" destOrd="0" parTransId="{EBD77BF4-BE85-479F-9109-9775E73AE87A}" sibTransId="{969BCABB-3433-47A0-9E08-C149C23397BE}"/>
    <dgm:cxn modelId="{8B6A0120-671D-4F7A-8FA4-A9869BCFA4A0}" srcId="{6F7002D9-C761-476A-8A2D-48C8ED3C3D1F}" destId="{5DB9D9A2-67E5-49BC-900E-FDE471D9449E}" srcOrd="3" destOrd="0" parTransId="{E2B7751F-B0DB-40A5-816B-77A0F372C19F}" sibTransId="{A91FA655-B152-460D-A4E9-EC74D1CF7369}"/>
    <dgm:cxn modelId="{EB0CC62E-D7DD-4572-88F0-B8DEA157A569}" type="presOf" srcId="{6F7002D9-C761-476A-8A2D-48C8ED3C3D1F}" destId="{7F6F91EE-9C3D-4CD9-BCE5-DCD575255C2C}" srcOrd="0" destOrd="0" presId="urn:microsoft.com/office/officeart/2018/5/layout/IconLeafLabelList"/>
    <dgm:cxn modelId="{8F089457-A30C-4541-8080-02023A6E48C1}" type="presOf" srcId="{DAFC592D-C654-485D-8B21-7B7D514E9BD2}" destId="{2D324677-A7F3-4C82-93B5-638C805957A6}" srcOrd="0" destOrd="0" presId="urn:microsoft.com/office/officeart/2018/5/layout/IconLeafLabelList"/>
    <dgm:cxn modelId="{8014125B-17A0-4A0A-B054-13D438220649}" srcId="{6F7002D9-C761-476A-8A2D-48C8ED3C3D1F}" destId="{DAFC592D-C654-485D-8B21-7B7D514E9BD2}" srcOrd="1" destOrd="0" parTransId="{E9F3F034-FAB6-42CA-93DC-849469612EED}" sibTransId="{6267C1F2-F60E-4714-B26D-5E3AD4301DFF}"/>
    <dgm:cxn modelId="{E23ACED9-8A03-42EE-8729-B171F6429AE1}" type="presOf" srcId="{F144F3DC-BB9B-4D7B-AEB5-F2A7DA1BAD11}" destId="{654DE656-AF06-4923-B548-4A3A173484D9}" srcOrd="0" destOrd="0" presId="urn:microsoft.com/office/officeart/2018/5/layout/IconLeafLabelList"/>
    <dgm:cxn modelId="{3D31FCDB-600B-409E-9E6E-BEA0A3721CD1}" type="presOf" srcId="{BF94F8E5-C942-4FB9-907C-1956CC6E48A1}" destId="{87C5A25B-DDA2-4E45-8256-835C5CE75145}" srcOrd="0" destOrd="0" presId="urn:microsoft.com/office/officeart/2018/5/layout/IconLeafLabelList"/>
    <dgm:cxn modelId="{D4BBEFDD-BADF-4CAC-9EC4-74C0351AC2AF}" type="presOf" srcId="{5DB9D9A2-67E5-49BC-900E-FDE471D9449E}" destId="{FB8BBCA1-7380-40F0-AD3F-D1437AC50672}" srcOrd="0" destOrd="0" presId="urn:microsoft.com/office/officeart/2018/5/layout/IconLeafLabelList"/>
    <dgm:cxn modelId="{281723DE-7B07-4A2D-905D-1E8FC971731A}" srcId="{6F7002D9-C761-476A-8A2D-48C8ED3C3D1F}" destId="{BF94F8E5-C942-4FB9-907C-1956CC6E48A1}" srcOrd="0" destOrd="0" parTransId="{D83ECC33-5289-4017-A70C-76A234883EED}" sibTransId="{833EDEA7-0A42-49B1-AE46-F23C021D55B5}"/>
    <dgm:cxn modelId="{12C7DB2A-E430-49F1-B482-227ADD8DBB34}" type="presParOf" srcId="{7F6F91EE-9C3D-4CD9-BCE5-DCD575255C2C}" destId="{7A1E996C-A7DF-4838-90D4-EEBF48F31C16}" srcOrd="0" destOrd="0" presId="urn:microsoft.com/office/officeart/2018/5/layout/IconLeafLabelList"/>
    <dgm:cxn modelId="{DBF13E1F-1BD7-4C13-947A-879FB1AB8448}" type="presParOf" srcId="{7A1E996C-A7DF-4838-90D4-EEBF48F31C16}" destId="{3C3E87FC-6B3E-4BDF-9F8E-2EAB1A628B06}" srcOrd="0" destOrd="0" presId="urn:microsoft.com/office/officeart/2018/5/layout/IconLeafLabelList"/>
    <dgm:cxn modelId="{A13C2D56-8136-4C02-B4CC-31441CCEDA6C}" type="presParOf" srcId="{7A1E996C-A7DF-4838-90D4-EEBF48F31C16}" destId="{EDE69EC4-C19E-4386-BDBC-EA4A68791CCD}" srcOrd="1" destOrd="0" presId="urn:microsoft.com/office/officeart/2018/5/layout/IconLeafLabelList"/>
    <dgm:cxn modelId="{B1249776-E5EC-493F-93E0-377AF63E5FA1}" type="presParOf" srcId="{7A1E996C-A7DF-4838-90D4-EEBF48F31C16}" destId="{8474016A-ED80-43C0-A8D6-84E5734E1B9E}" srcOrd="2" destOrd="0" presId="urn:microsoft.com/office/officeart/2018/5/layout/IconLeafLabelList"/>
    <dgm:cxn modelId="{E00DE721-E04A-4F8A-8FA6-83B7FCB58AA7}" type="presParOf" srcId="{7A1E996C-A7DF-4838-90D4-EEBF48F31C16}" destId="{87C5A25B-DDA2-4E45-8256-835C5CE75145}" srcOrd="3" destOrd="0" presId="urn:microsoft.com/office/officeart/2018/5/layout/IconLeafLabelList"/>
    <dgm:cxn modelId="{E99B0160-DE22-4C7A-89AA-2F2A01C9D42F}" type="presParOf" srcId="{7F6F91EE-9C3D-4CD9-BCE5-DCD575255C2C}" destId="{D1DFBEF1-6CC1-49A6-87C4-158B16808A9C}" srcOrd="1" destOrd="0" presId="urn:microsoft.com/office/officeart/2018/5/layout/IconLeafLabelList"/>
    <dgm:cxn modelId="{89998C67-1BFF-4B75-BB95-958B0148F7B6}" type="presParOf" srcId="{7F6F91EE-9C3D-4CD9-BCE5-DCD575255C2C}" destId="{440A1550-5180-459B-8588-A5EB73A302C8}" srcOrd="2" destOrd="0" presId="urn:microsoft.com/office/officeart/2018/5/layout/IconLeafLabelList"/>
    <dgm:cxn modelId="{FB4476F7-F5A4-46C0-AD80-5DF59C07C079}" type="presParOf" srcId="{440A1550-5180-459B-8588-A5EB73A302C8}" destId="{6679E971-5CCF-4580-AF6E-7C5BE141D89A}" srcOrd="0" destOrd="0" presId="urn:microsoft.com/office/officeart/2018/5/layout/IconLeafLabelList"/>
    <dgm:cxn modelId="{6D4F3683-57CB-4BCD-AA85-DBCBCE6D8E96}" type="presParOf" srcId="{440A1550-5180-459B-8588-A5EB73A302C8}" destId="{26D3037B-0085-4644-9E7C-5900E7CC4903}" srcOrd="1" destOrd="0" presId="urn:microsoft.com/office/officeart/2018/5/layout/IconLeafLabelList"/>
    <dgm:cxn modelId="{373C3126-7A7E-4332-AF1E-BAC3F8D80B67}" type="presParOf" srcId="{440A1550-5180-459B-8588-A5EB73A302C8}" destId="{8E5C5450-E752-43BF-A832-00EFB24C24B9}" srcOrd="2" destOrd="0" presId="urn:microsoft.com/office/officeart/2018/5/layout/IconLeafLabelList"/>
    <dgm:cxn modelId="{95034847-2866-44B6-8E35-3C573D407A91}" type="presParOf" srcId="{440A1550-5180-459B-8588-A5EB73A302C8}" destId="{2D324677-A7F3-4C82-93B5-638C805957A6}" srcOrd="3" destOrd="0" presId="urn:microsoft.com/office/officeart/2018/5/layout/IconLeafLabelList"/>
    <dgm:cxn modelId="{2E25E619-8B5A-4DAA-9FBD-431D18194EC5}" type="presParOf" srcId="{7F6F91EE-9C3D-4CD9-BCE5-DCD575255C2C}" destId="{E4A821DB-7E46-4EB2-8E8D-BDE93643EE0E}" srcOrd="3" destOrd="0" presId="urn:microsoft.com/office/officeart/2018/5/layout/IconLeafLabelList"/>
    <dgm:cxn modelId="{91D87F66-10C2-4850-BB63-1F381A9D1C6D}" type="presParOf" srcId="{7F6F91EE-9C3D-4CD9-BCE5-DCD575255C2C}" destId="{A9E0E5EC-D60E-4C63-A6EA-11D5D4F969E3}" srcOrd="4" destOrd="0" presId="urn:microsoft.com/office/officeart/2018/5/layout/IconLeafLabelList"/>
    <dgm:cxn modelId="{E9AEF54A-DEE7-4BF8-9B8F-B41851221261}" type="presParOf" srcId="{A9E0E5EC-D60E-4C63-A6EA-11D5D4F969E3}" destId="{C25344D7-03FB-46FD-B70D-C6B382357FDD}" srcOrd="0" destOrd="0" presId="urn:microsoft.com/office/officeart/2018/5/layout/IconLeafLabelList"/>
    <dgm:cxn modelId="{F659546F-A0CD-4398-8BB4-D96D308BFF9E}" type="presParOf" srcId="{A9E0E5EC-D60E-4C63-A6EA-11D5D4F969E3}" destId="{328390A0-809F-4404-8BB7-531F563F74E9}" srcOrd="1" destOrd="0" presId="urn:microsoft.com/office/officeart/2018/5/layout/IconLeafLabelList"/>
    <dgm:cxn modelId="{0F35C906-1BD7-461D-9568-8B46087BD808}" type="presParOf" srcId="{A9E0E5EC-D60E-4C63-A6EA-11D5D4F969E3}" destId="{0D14B72C-E397-4256-9BE9-3792A5E37992}" srcOrd="2" destOrd="0" presId="urn:microsoft.com/office/officeart/2018/5/layout/IconLeafLabelList"/>
    <dgm:cxn modelId="{9CB76C50-8EA9-43A9-A4C1-D4D41B82627A}" type="presParOf" srcId="{A9E0E5EC-D60E-4C63-A6EA-11D5D4F969E3}" destId="{654DE656-AF06-4923-B548-4A3A173484D9}" srcOrd="3" destOrd="0" presId="urn:microsoft.com/office/officeart/2018/5/layout/IconLeafLabelList"/>
    <dgm:cxn modelId="{5680C2D0-91B9-4985-8497-AA0D463EFF6F}" type="presParOf" srcId="{7F6F91EE-9C3D-4CD9-BCE5-DCD575255C2C}" destId="{E86877D1-5016-4276-8ACB-5F950006DA02}" srcOrd="5" destOrd="0" presId="urn:microsoft.com/office/officeart/2018/5/layout/IconLeafLabelList"/>
    <dgm:cxn modelId="{3C3B160C-3ED6-44DF-8C14-1BEB57BFA9D9}" type="presParOf" srcId="{7F6F91EE-9C3D-4CD9-BCE5-DCD575255C2C}" destId="{F5F5248B-75DB-4187-A519-184861825C9F}" srcOrd="6" destOrd="0" presId="urn:microsoft.com/office/officeart/2018/5/layout/IconLeafLabelList"/>
    <dgm:cxn modelId="{DD002BCE-3446-4CCE-940B-A81AB01D780E}" type="presParOf" srcId="{F5F5248B-75DB-4187-A519-184861825C9F}" destId="{4F7FCF63-A38B-4858-9F47-D25E626F74AC}" srcOrd="0" destOrd="0" presId="urn:microsoft.com/office/officeart/2018/5/layout/IconLeafLabelList"/>
    <dgm:cxn modelId="{E878972B-6EBE-4C87-8F2E-7BF0422459F1}" type="presParOf" srcId="{F5F5248B-75DB-4187-A519-184861825C9F}" destId="{61236498-B3D8-4E6B-9AF6-F43020362EF7}" srcOrd="1" destOrd="0" presId="urn:microsoft.com/office/officeart/2018/5/layout/IconLeafLabelList"/>
    <dgm:cxn modelId="{9BED452E-2B2D-47C6-982C-FC8F44767BB4}" type="presParOf" srcId="{F5F5248B-75DB-4187-A519-184861825C9F}" destId="{541F672B-51C8-4950-8B19-66A6AAEAF466}" srcOrd="2" destOrd="0" presId="urn:microsoft.com/office/officeart/2018/5/layout/IconLeafLabelList"/>
    <dgm:cxn modelId="{7E628132-F821-4743-A9BF-D04509B14136}" type="presParOf" srcId="{F5F5248B-75DB-4187-A519-184861825C9F}" destId="{FB8BBCA1-7380-40F0-AD3F-D1437AC5067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18AA7-7855-49B0-B9C4-203257E0CF4A}">
      <dsp:nvSpPr>
        <dsp:cNvPr id="0" name=""/>
        <dsp:cNvSpPr/>
      </dsp:nvSpPr>
      <dsp:spPr>
        <a:xfrm>
          <a:off x="0" y="38482"/>
          <a:ext cx="78867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A.	</a:t>
          </a:r>
          <a:r>
            <a:rPr lang="en-GB" sz="2100" i="1" kern="1200"/>
            <a:t>Estimated requirement for catch-up growth at the rate of 20 g weight gain/kg/day</a:t>
          </a:r>
          <a:endParaRPr lang="en-US" sz="2100" kern="1200"/>
        </a:p>
      </dsp:txBody>
      <dsp:txXfrm>
        <a:off x="39580" y="78062"/>
        <a:ext cx="7807540" cy="731649"/>
      </dsp:txXfrm>
    </dsp:sp>
    <dsp:sp modelId="{C12B55BD-5A59-4130-823C-03C747AF846E}">
      <dsp:nvSpPr>
        <dsp:cNvPr id="0" name=""/>
        <dsp:cNvSpPr/>
      </dsp:nvSpPr>
      <dsp:spPr>
        <a:xfrm>
          <a:off x="0" y="849292"/>
          <a:ext cx="788670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Energy	175 kcal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Protein	    5.75 g/kg/day</a:t>
          </a:r>
          <a:endParaRPr lang="en-US" sz="1600" kern="1200"/>
        </a:p>
      </dsp:txBody>
      <dsp:txXfrm>
        <a:off x="0" y="849292"/>
        <a:ext cx="7886700" cy="521640"/>
      </dsp:txXfrm>
    </dsp:sp>
    <dsp:sp modelId="{3D5DA4C1-B30B-41CF-BBC6-5FAE5D9B25DC}">
      <dsp:nvSpPr>
        <dsp:cNvPr id="0" name=""/>
        <dsp:cNvSpPr/>
      </dsp:nvSpPr>
      <dsp:spPr>
        <a:xfrm>
          <a:off x="0" y="1370932"/>
          <a:ext cx="7886700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B.	</a:t>
          </a:r>
          <a:r>
            <a:rPr lang="en-GB" sz="2100" i="1" kern="1200"/>
            <a:t>Composition of feed</a:t>
          </a:r>
          <a:endParaRPr lang="en-US" sz="2100" kern="1200"/>
        </a:p>
      </dsp:txBody>
      <dsp:txXfrm>
        <a:off x="39580" y="1410512"/>
        <a:ext cx="7807540" cy="731649"/>
      </dsp:txXfrm>
    </dsp:sp>
    <dsp:sp modelId="{B569BB8C-33CF-49DC-80F8-92EF00FE8E92}">
      <dsp:nvSpPr>
        <dsp:cNvPr id="0" name=""/>
        <dsp:cNvSpPr/>
      </dsp:nvSpPr>
      <dsp:spPr>
        <a:xfrm>
          <a:off x="0" y="2181742"/>
          <a:ext cx="78867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Dried skimmed milk (35% protein)	  110 g/l = 38.5 g protein/l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Sugar		    50 g/l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Oil		    60 g/l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Total energy	1180 kcal/l</a:t>
          </a:r>
          <a:endParaRPr lang="en-US" sz="1600" kern="1200"/>
        </a:p>
      </dsp:txBody>
      <dsp:txXfrm>
        <a:off x="0" y="2181742"/>
        <a:ext cx="7886700" cy="1043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E87FC-6B3E-4BDF-9F8E-2EAB1A628B06}">
      <dsp:nvSpPr>
        <dsp:cNvPr id="0" name=""/>
        <dsp:cNvSpPr/>
      </dsp:nvSpPr>
      <dsp:spPr>
        <a:xfrm>
          <a:off x="329068" y="120574"/>
          <a:ext cx="1024013" cy="10240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69EC4-C19E-4386-BDBC-EA4A68791CCD}">
      <dsp:nvSpPr>
        <dsp:cNvPr id="0" name=""/>
        <dsp:cNvSpPr/>
      </dsp:nvSpPr>
      <dsp:spPr>
        <a:xfrm>
          <a:off x="547300" y="338806"/>
          <a:ext cx="587548" cy="5875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5A25B-DDA2-4E45-8256-835C5CE75145}">
      <dsp:nvSpPr>
        <dsp:cNvPr id="0" name=""/>
        <dsp:cNvSpPr/>
      </dsp:nvSpPr>
      <dsp:spPr>
        <a:xfrm>
          <a:off x="1719" y="1463542"/>
          <a:ext cx="1678710" cy="240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1 </a:t>
          </a:r>
          <a:r>
            <a:rPr lang="en-US" sz="1400" b="1" kern="1200" dirty="0"/>
            <a:t>If the NOVA classification is strictly applied in LMIC, many successful food fortification programs and development of RUTF to treat undernutrition  may become a  serious  challenge </a:t>
          </a:r>
          <a:endParaRPr lang="en-US" sz="1400" kern="1200" dirty="0"/>
        </a:p>
      </dsp:txBody>
      <dsp:txXfrm>
        <a:off x="1719" y="1463542"/>
        <a:ext cx="1678710" cy="2407901"/>
      </dsp:txXfrm>
    </dsp:sp>
    <dsp:sp modelId="{6679E971-5CCF-4580-AF6E-7C5BE141D89A}">
      <dsp:nvSpPr>
        <dsp:cNvPr id="0" name=""/>
        <dsp:cNvSpPr/>
      </dsp:nvSpPr>
      <dsp:spPr>
        <a:xfrm>
          <a:off x="2445100" y="120574"/>
          <a:ext cx="1024013" cy="10240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3037B-0085-4644-9E7C-5900E7CC4903}">
      <dsp:nvSpPr>
        <dsp:cNvPr id="0" name=""/>
        <dsp:cNvSpPr/>
      </dsp:nvSpPr>
      <dsp:spPr>
        <a:xfrm>
          <a:off x="2663332" y="338806"/>
          <a:ext cx="587548" cy="5875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24677-A7F3-4C82-93B5-638C805957A6}">
      <dsp:nvSpPr>
        <dsp:cNvPr id="0" name=""/>
        <dsp:cNvSpPr/>
      </dsp:nvSpPr>
      <dsp:spPr>
        <a:xfrm>
          <a:off x="1974205" y="1463542"/>
          <a:ext cx="1965804" cy="240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2 The unintentional consequence of  applying the NOVA classification, will impede our progress in treating undernutrition and further delay many LMIC’s desire to meet their Millenium Development Goals (MDG). </a:t>
          </a:r>
          <a:endParaRPr lang="en-US" sz="1400" kern="1200" dirty="0"/>
        </a:p>
      </dsp:txBody>
      <dsp:txXfrm>
        <a:off x="1974205" y="1463542"/>
        <a:ext cx="1965804" cy="2407901"/>
      </dsp:txXfrm>
    </dsp:sp>
    <dsp:sp modelId="{C25344D7-03FB-46FD-B70D-C6B382357FDD}">
      <dsp:nvSpPr>
        <dsp:cNvPr id="0" name=""/>
        <dsp:cNvSpPr/>
      </dsp:nvSpPr>
      <dsp:spPr>
        <a:xfrm>
          <a:off x="4561132" y="120574"/>
          <a:ext cx="1024013" cy="10240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390A0-809F-4404-8BB7-531F563F74E9}">
      <dsp:nvSpPr>
        <dsp:cNvPr id="0" name=""/>
        <dsp:cNvSpPr/>
      </dsp:nvSpPr>
      <dsp:spPr>
        <a:xfrm>
          <a:off x="4779364" y="338806"/>
          <a:ext cx="587548" cy="5875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DE656-AF06-4923-B548-4A3A173484D9}">
      <dsp:nvSpPr>
        <dsp:cNvPr id="0" name=""/>
        <dsp:cNvSpPr/>
      </dsp:nvSpPr>
      <dsp:spPr>
        <a:xfrm>
          <a:off x="4233783" y="1463542"/>
          <a:ext cx="1678710" cy="240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3  the NOVA classification needs to consider  the  nutritional  needs of billions of people living in LMIC. THE  CURRENT CLASSIFICATION MAY HAVE UNINTENTIONAL CONSEQUENCES </a:t>
          </a:r>
          <a:endParaRPr lang="en-US" sz="1400" kern="1200" dirty="0"/>
        </a:p>
      </dsp:txBody>
      <dsp:txXfrm>
        <a:off x="4233783" y="1463542"/>
        <a:ext cx="1678710" cy="2407901"/>
      </dsp:txXfrm>
    </dsp:sp>
    <dsp:sp modelId="{4F7FCF63-A38B-4858-9F47-D25E626F74AC}">
      <dsp:nvSpPr>
        <dsp:cNvPr id="0" name=""/>
        <dsp:cNvSpPr/>
      </dsp:nvSpPr>
      <dsp:spPr>
        <a:xfrm>
          <a:off x="6533617" y="120574"/>
          <a:ext cx="1024013" cy="102401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36498-B3D8-4E6B-9AF6-F43020362EF7}">
      <dsp:nvSpPr>
        <dsp:cNvPr id="0" name=""/>
        <dsp:cNvSpPr/>
      </dsp:nvSpPr>
      <dsp:spPr>
        <a:xfrm>
          <a:off x="6751850" y="338806"/>
          <a:ext cx="587548" cy="5875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BBCA1-7380-40F0-AD3F-D1437AC50672}">
      <dsp:nvSpPr>
        <dsp:cNvPr id="0" name=""/>
        <dsp:cNvSpPr/>
      </dsp:nvSpPr>
      <dsp:spPr>
        <a:xfrm>
          <a:off x="6206269" y="1463542"/>
          <a:ext cx="1678710" cy="240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4 IN   ORDER TO BE GLOBALLY RELEVANT, Future refinement of the NOVA classification must  include experts from  LMIC, who understand the needs and challenges of their region   </a:t>
          </a:r>
          <a:endParaRPr lang="en-US" sz="1400" kern="1200" dirty="0"/>
        </a:p>
      </dsp:txBody>
      <dsp:txXfrm>
        <a:off x="6206269" y="1463542"/>
        <a:ext cx="1678710" cy="2407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448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BAC5-404C-48ED-AA23-B8AAAEEDA394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788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BAC5-404C-48ED-AA23-B8AAAEEDA394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60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5BAC5-404C-48ED-AA23-B8AAAEEDA394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779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6371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3806975"/>
            <a:ext cx="7704000" cy="5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b="1">
                <a:latin typeface="Montserrat" pitchFamily="2" charset="77"/>
                <a:ea typeface="Montserrat" pitchFamily="2" charset="77"/>
                <a:cs typeface="Montserrat" pitchFamily="2" charset="77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4318550"/>
            <a:ext cx="7704000" cy="2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dk1"/>
                </a:solidFill>
                <a:latin typeface="Montserrat" pitchFamily="2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4356438" y="1997425"/>
            <a:ext cx="37137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  <a:latin typeface="Montserrat" pitchFamily="2" charset="7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399750" y="416250"/>
            <a:ext cx="7024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  <a:latin typeface="Montserrat" pitchFamily="2" charset="7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631800" y="2853775"/>
            <a:ext cx="3048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 b="1">
                <a:solidFill>
                  <a:schemeClr val="accent5"/>
                </a:solidFill>
                <a:latin typeface="Montserrat" pitchFamily="2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4235100" y="980985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  <a:latin typeface="Montserrat" pitchFamily="2" charset="77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8003-5F7F-AA22-D7BE-C80F2E9E1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179C-3507-27B6-34C5-02182E89B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005A-5E63-7DBA-4C8E-24E8B4C0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3B38-64E1-431E-BEA9-6580D124E61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C494-DAAB-228C-51A6-67D3CF87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87B07-EB66-1BF8-1558-3DA75D5D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C7-06A4-4826-B9D4-6AFEE114A5D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7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A12D-0A58-B709-35EF-EA4E2294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DB00-FD47-3182-E80A-A6F0AED2B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2C578-8E5E-79B5-6FA7-AA09C2319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8D56A-4ECC-3844-9530-61785816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3B38-64E1-431E-BEA9-6580D124E61C}" type="datetimeFigureOut">
              <a:rPr lang="en-GB" smtClean="0"/>
              <a:t>16/10/2025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A6AA8-EB5B-084F-7E8D-69E0813C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C8879-0EEE-1509-11AB-A602D7DE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C7-06A4-4826-B9D4-6AFEE114A5D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8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Quicksand"/>
              <a:buChar char="●"/>
              <a:defRPr sz="18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Quicksand"/>
              <a:buChar char="○"/>
              <a:defRPr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■"/>
              <a:defRPr sz="12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●"/>
              <a:defRPr sz="12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○"/>
              <a:defRPr sz="12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■"/>
              <a:defRPr sz="12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●"/>
              <a:defRPr sz="12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Quicksand"/>
              <a:buChar char="○"/>
              <a:defRPr sz="12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Quicksand"/>
              <a:buChar char="■"/>
              <a:defRPr sz="12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72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D4AB38-5871-ACF9-8AE9-8105AEA9C7AF}"/>
              </a:ext>
            </a:extLst>
          </p:cNvPr>
          <p:cNvCxnSpPr>
            <a:cxnSpLocks/>
          </p:cNvCxnSpPr>
          <p:nvPr/>
        </p:nvCxnSpPr>
        <p:spPr>
          <a:xfrm>
            <a:off x="112846" y="4605460"/>
            <a:ext cx="89183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C11A9C-8EB7-BEB5-10E5-8287532C747B}"/>
              </a:ext>
            </a:extLst>
          </p:cNvPr>
          <p:cNvSpPr txBox="1"/>
          <p:nvPr/>
        </p:nvSpPr>
        <p:spPr>
          <a:xfrm>
            <a:off x="1159128" y="4724981"/>
            <a:ext cx="630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WEB Regular Bold" panose="02000503040000020003" pitchFamily="2" charset="77"/>
              </a:rPr>
              <a:t>From Lunchbox to Lab: </a:t>
            </a:r>
            <a:r>
              <a:rPr lang="en-US" sz="1000" dirty="0">
                <a:latin typeface="WEB Regular Regular" panose="02000503040000020003" pitchFamily="2" charset="77"/>
              </a:rPr>
              <a:t>The Science Behind Processed Foods</a:t>
            </a:r>
            <a:endParaRPr lang="en-US" sz="1000" dirty="0">
              <a:solidFill>
                <a:srgbClr val="D96C01"/>
              </a:solidFill>
              <a:latin typeface="WEB Regular Regular" panose="02000503040000020003" pitchFamily="2" charset="77"/>
            </a:endParaRPr>
          </a:p>
        </p:txBody>
      </p:sp>
      <p:pic>
        <p:nvPicPr>
          <p:cNvPr id="2" name="Imagem 1" descr="Uma imagem com Gráficos, logótipo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D06717F9-C964-BE53-F939-A2D3C13F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06" y="4724981"/>
            <a:ext cx="874597" cy="230832"/>
          </a:xfrm>
          <a:prstGeom prst="rect">
            <a:avLst/>
          </a:prstGeom>
        </p:spPr>
      </p:pic>
      <p:sp>
        <p:nvSpPr>
          <p:cNvPr id="6" name="Google Shape;162;p32">
            <a:extLst>
              <a:ext uri="{FF2B5EF4-FFF2-40B4-BE49-F238E27FC236}">
                <a16:creationId xmlns:a16="http://schemas.microsoft.com/office/drawing/2014/main" id="{48B49B4C-0231-DF4D-EE57-989B2041220A}"/>
              </a:ext>
            </a:extLst>
          </p:cNvPr>
          <p:cNvSpPr txBox="1">
            <a:spLocks/>
          </p:cNvSpPr>
          <p:nvPr/>
        </p:nvSpPr>
        <p:spPr>
          <a:xfrm flipH="1">
            <a:off x="7487491" y="4691766"/>
            <a:ext cx="1543663" cy="321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Montserrat" pitchFamily="2" charset="77"/>
                <a:ea typeface="Montserrat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16</a:t>
            </a:r>
            <a:r>
              <a:rPr lang="pt-PT" sz="1000" baseline="30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th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</a:t>
            </a:r>
            <a:r>
              <a:rPr lang="pt-PT" sz="1000" dirty="0" err="1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October</a:t>
            </a:r>
            <a:r>
              <a:rPr lang="pt-PT" sz="1000" dirty="0">
                <a:solidFill>
                  <a:srgbClr val="004998"/>
                </a:solidFill>
                <a:latin typeface="WEB Regular Regular" panose="02000503040000020003" pitchFamily="2" charset="77"/>
                <a:cs typeface="Poppins" pitchFamily="2" charset="77"/>
              </a:rPr>
              <a:t>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E94EB-472F-956C-C0C6-1D28D480BB8B}"/>
              </a:ext>
            </a:extLst>
          </p:cNvPr>
          <p:cNvSpPr txBox="1"/>
          <p:nvPr/>
        </p:nvSpPr>
        <p:spPr>
          <a:xfrm>
            <a:off x="556181" y="1131225"/>
            <a:ext cx="79373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WORLD FOOD DAY </a:t>
            </a:r>
          </a:p>
          <a:p>
            <a:endParaRPr lang="en-SG" sz="2800" dirty="0"/>
          </a:p>
          <a:p>
            <a:r>
              <a:rPr lang="en-SG" sz="2800" dirty="0">
                <a:solidFill>
                  <a:srgbClr val="002060"/>
                </a:solidFill>
              </a:rPr>
              <a:t>FEEDING HOPE:THE ROLE OF FOOD PROCESSING IN ENDING UNDERNUTRITION </a:t>
            </a:r>
          </a:p>
          <a:p>
            <a:endParaRPr lang="en-SG" sz="1400" dirty="0"/>
          </a:p>
          <a:p>
            <a:r>
              <a:rPr lang="en-SG" sz="1800" dirty="0"/>
              <a:t>Prof Jeyakumar Henry,</a:t>
            </a:r>
          </a:p>
          <a:p>
            <a:r>
              <a:rPr lang="en-SG" sz="1800" dirty="0"/>
              <a:t> Senior Consultant , Global Centre for Asian women’s health, </a:t>
            </a:r>
          </a:p>
          <a:p>
            <a:r>
              <a:rPr lang="en-SG" sz="1800" dirty="0"/>
              <a:t>National University of Singapore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583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E840E-B791-F4D2-6E5C-F0DF6BF6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40" b="17370"/>
          <a:stretch>
            <a:fillRect/>
          </a:stretch>
        </p:blipFill>
        <p:spPr>
          <a:xfrm>
            <a:off x="15" y="961"/>
            <a:ext cx="9143985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A463-0168-8E65-7AA5-891B3833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D8545-6505-3343-F53E-D976E75A0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249" t="36797" r="17908" b="26324"/>
          <a:stretch/>
        </p:blipFill>
        <p:spPr>
          <a:xfrm>
            <a:off x="-205740" y="1"/>
            <a:ext cx="9486900" cy="5060156"/>
          </a:xfrm>
        </p:spPr>
      </p:pic>
    </p:spTree>
    <p:extLst>
      <p:ext uri="{BB962C8B-B14F-4D97-AF65-F5344CB8AC3E}">
        <p14:creationId xmlns:p14="http://schemas.microsoft.com/office/powerpoint/2010/main" val="63856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E72DD7E-E738-4DCB-B139-02151E5CC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" y="55182"/>
            <a:ext cx="5417446" cy="43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F702F-F2F6-47D4-AB56-A4FC0C6A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25" y="934279"/>
            <a:ext cx="2667770" cy="2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0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122E66AA-FB95-45BC-B716-C0386965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3692"/>
            <a:ext cx="7886700" cy="99417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altLang="en-US"/>
              <a:t>Composition of feeds for use during Phase 3 (rehabilitation)</a:t>
            </a:r>
          </a:p>
        </p:txBody>
      </p:sp>
      <p:sp>
        <p:nvSpPr>
          <p:cNvPr id="65538" name="Slide Number Placeholder 5" hidden="1">
            <a:extLst>
              <a:ext uri="{FF2B5EF4-FFF2-40B4-BE49-F238E27FC236}">
                <a16:creationId xmlns:a16="http://schemas.microsoft.com/office/drawing/2014/main" id="{C4CDD6B4-52C4-49BE-A695-2E0D768B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ts val="450"/>
              </a:spcAft>
            </a:pPr>
            <a:fld id="{354775A8-6162-4A9E-AE5F-84AAFD23A464}" type="slidenum">
              <a:rPr lang="en-GB" altLang="en-US" sz="1050"/>
              <a:pPr>
                <a:spcAft>
                  <a:spcPts val="450"/>
                </a:spcAft>
              </a:pPr>
              <a:t>13</a:t>
            </a:fld>
            <a:endParaRPr lang="en-GB" altLang="en-US" sz="1050"/>
          </a:p>
        </p:txBody>
      </p:sp>
      <p:graphicFrame>
        <p:nvGraphicFramePr>
          <p:cNvPr id="65543" name="Rectangle 3">
            <a:extLst>
              <a:ext uri="{FF2B5EF4-FFF2-40B4-BE49-F238E27FC236}">
                <a16:creationId xmlns:a16="http://schemas.microsoft.com/office/drawing/2014/main" id="{5A8B2664-8974-4C1C-4DDC-3900F8290E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007863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37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67FC0F-8E04-95F1-F8D1-6395890A2B86}"/>
              </a:ext>
            </a:extLst>
          </p:cNvPr>
          <p:cNvSpPr txBox="1"/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>
                <a:latin typeface="+mj-lt"/>
                <a:ea typeface="+mj-ea"/>
                <a:cs typeface="+mj-cs"/>
              </a:rPr>
              <a:t>RUTF (ready-to-use therapeutic food)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719B0-B3BF-5237-4D42-488BCACC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985701"/>
            <a:ext cx="3886200" cy="203054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8A405B-5973-B7C7-843E-719FEA909F40}"/>
              </a:ext>
            </a:extLst>
          </p:cNvPr>
          <p:cNvSpPr/>
          <p:nvPr/>
        </p:nvSpPr>
        <p:spPr>
          <a:xfrm>
            <a:off x="4629151" y="1058803"/>
            <a:ext cx="3983053" cy="3263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 fontScale="92500" lnSpcReduction="20000"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It is  made from powdered milk, peanuts, butter, vegetable oil, sugar, and a mix of vitamins and minerals.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 One RUTF sachet combines 500 calories and micronutrients that have: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High nutritional value allowing malnourished children to gain weight quickly.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Two-year shelf life, making it convenient to pre-position in a warehouse.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Appealing taste and easy digestibility.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1"/>
                </a:solidFill>
              </a:rPr>
              <a:t>No need for preparation – children eat it directly from the packet</a:t>
            </a:r>
            <a:r>
              <a:rPr lang="en-US" sz="825" b="1" dirty="0">
                <a:solidFill>
                  <a:schemeClr val="tx1"/>
                </a:solidFill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313962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CFF69-7753-79AE-E9BD-0B5FA36BA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9ECF-21A0-112F-BBCF-6637BCB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sz="1800" dirty="0"/>
              <a:t>.</a:t>
            </a:r>
            <a:endParaRPr lang="en-SG" sz="1800" dirty="0"/>
          </a:p>
          <a:p>
            <a:endParaRPr lang="en-SG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6B520-5684-BAF4-7200-A08E67300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4" t="24592" r="11754" b="6497"/>
          <a:stretch/>
        </p:blipFill>
        <p:spPr>
          <a:xfrm>
            <a:off x="154113" y="123290"/>
            <a:ext cx="9059069" cy="509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9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extBox 2">
            <a:extLst>
              <a:ext uri="{FF2B5EF4-FFF2-40B4-BE49-F238E27FC236}">
                <a16:creationId xmlns:a16="http://schemas.microsoft.com/office/drawing/2014/main" id="{7DD0E3DC-5F19-EC34-C5C8-A230ECD9E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90393"/>
              </p:ext>
            </p:extLst>
          </p:nvPr>
        </p:nvGraphicFramePr>
        <p:xfrm>
          <a:off x="628650" y="622169"/>
          <a:ext cx="7886700" cy="399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B1EE99E-106C-3992-643E-A1222D1D5191}"/>
              </a:ext>
            </a:extLst>
          </p:cNvPr>
          <p:cNvSpPr/>
          <p:nvPr/>
        </p:nvSpPr>
        <p:spPr>
          <a:xfrm>
            <a:off x="1294543" y="94268"/>
            <a:ext cx="5833153" cy="5279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100" dirty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272027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1" y="160255"/>
            <a:ext cx="4915422" cy="34034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0FE6A1-F527-B0D5-A455-F24731307FA8}"/>
              </a:ext>
            </a:extLst>
          </p:cNvPr>
          <p:cNvSpPr txBox="1"/>
          <p:nvPr/>
        </p:nvSpPr>
        <p:spPr>
          <a:xfrm>
            <a:off x="5705028" y="2248584"/>
            <a:ext cx="343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800" b="1" dirty="0"/>
              <a:t>Henrykumar39@gmail.com</a:t>
            </a:r>
          </a:p>
        </p:txBody>
      </p:sp>
      <p:pic>
        <p:nvPicPr>
          <p:cNvPr id="5" name="Imagem 1" descr="Uma imagem com Gráficos, logótipo, Tipo de letra, design gráfico&#10;&#10;Os conteúdos gerados por IA podem estar incorretos.">
            <a:extLst>
              <a:ext uri="{FF2B5EF4-FFF2-40B4-BE49-F238E27FC236}">
                <a16:creationId xmlns:a16="http://schemas.microsoft.com/office/drawing/2014/main" id="{19F438E3-BDB3-A653-AC28-9F99FAD32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28" y="3676454"/>
            <a:ext cx="4915422" cy="8672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07DD38-E1E3-D3C5-2AC0-717F0A24C96A}"/>
              </a:ext>
            </a:extLst>
          </p:cNvPr>
          <p:cNvSpPr/>
          <p:nvPr/>
        </p:nvSpPr>
        <p:spPr>
          <a:xfrm>
            <a:off x="5808723" y="829559"/>
            <a:ext cx="308799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18017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5EBD-6B78-4E2D-9C66-E9FAF9308C8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69" y="903973"/>
            <a:ext cx="2358649" cy="2060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07" t="1974"/>
          <a:stretch/>
        </p:blipFill>
        <p:spPr>
          <a:xfrm>
            <a:off x="3043453" y="1224468"/>
            <a:ext cx="1448961" cy="1297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13823" y="1311535"/>
            <a:ext cx="691554" cy="9768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3244" y="176197"/>
            <a:ext cx="8443817" cy="58693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2800" b="1" kern="1200" spc="-13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2400" spc="0" dirty="0">
                <a:solidFill>
                  <a:srgbClr val="10069F"/>
                </a:solidFill>
                <a:latin typeface="Open Sans" panose="020B0606030504020204" pitchFamily="34" charset="0"/>
                <a:cs typeface="+mj-cs"/>
              </a:rPr>
              <a:t>We live in a world of paradoxes</a:t>
            </a:r>
            <a:endParaRPr lang="en-SG" sz="2400" spc="0" dirty="0">
              <a:solidFill>
                <a:srgbClr val="10069F"/>
              </a:solidFill>
              <a:latin typeface="Open Sans" panose="020B0606030504020204" pitchFamily="34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44" y="1441212"/>
            <a:ext cx="1570750" cy="17081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SG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one half of the world is over-nourished and the other under-nourished</a:t>
            </a:r>
          </a:p>
        </p:txBody>
      </p:sp>
      <p:pic>
        <p:nvPicPr>
          <p:cNvPr id="11" name="Picture 2" descr="http://www.diseaseproof.com/uploads/image/obese%20man%20tobyot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49" y="1441211"/>
            <a:ext cx="1699949" cy="1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8173" y="980333"/>
            <a:ext cx="4426955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2024, more than 2.8 billion adults, were overweight or obese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altLang="en-US" sz="1000" dirty="0"/>
          </a:p>
        </p:txBody>
      </p:sp>
      <p:pic>
        <p:nvPicPr>
          <p:cNvPr id="12" name="Picture 2" descr="Photo: ©AFP PHOTO/JES AZN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1" y="2796602"/>
            <a:ext cx="2941320" cy="192990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259632" y="3218383"/>
            <a:ext cx="351321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3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ninth  of humanity undernourished- </a:t>
            </a:r>
          </a:p>
          <a:p>
            <a:pPr algn="ctr"/>
            <a:endParaRPr lang="en-US" altLang="en-US" sz="13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altLang="en-US" sz="13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number of hungry people in the world is growing, reaching 748 million in 2024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04021" y="3926270"/>
            <a:ext cx="6399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" i="1" dirty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FAO, 2019</a:t>
            </a:r>
            <a:endParaRPr lang="en-SG" sz="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3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4DC49-9DF3-26F8-4FF9-6E12C9291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83C69-8C52-9649-6F88-5EE494C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6" t="-622" r="602" b="12131"/>
          <a:stretch>
            <a:fillRect/>
          </a:stretch>
        </p:blipFill>
        <p:spPr>
          <a:xfrm>
            <a:off x="1" y="-144379"/>
            <a:ext cx="9088655" cy="41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9C39C-5F64-D6E7-F228-136BF1598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food&#10;&#10;AI-generated content may be incorrect.">
            <a:extLst>
              <a:ext uri="{FF2B5EF4-FFF2-40B4-BE49-F238E27FC236}">
                <a16:creationId xmlns:a16="http://schemas.microsoft.com/office/drawing/2014/main" id="{E47C8E0F-B2B9-3259-168F-F91DCA8F3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77" y="201062"/>
            <a:ext cx="6523686" cy="41246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74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D2837-4F4D-98EF-16F7-39034116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31" y="224071"/>
            <a:ext cx="7422594" cy="42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B91A02-A0DB-5BBA-2450-EEDF8D143B19}"/>
              </a:ext>
            </a:extLst>
          </p:cNvPr>
          <p:cNvSpPr txBox="1"/>
          <p:nvPr/>
        </p:nvSpPr>
        <p:spPr>
          <a:xfrm>
            <a:off x="208052" y="1967241"/>
            <a:ext cx="28973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4F6BED"/>
                </a:solidFill>
                <a:latin typeface="Roboto" panose="02000000000000000000" pitchFamily="2" charset="0"/>
              </a:rPr>
              <a:t>Hidden hunger refers to micronutrient deficiencies that occur despite adequate caloric intake, affecting over 2 billion people globally.</a:t>
            </a:r>
            <a:endParaRPr lang="en-SG" sz="21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16024E-5F0E-F076-775A-6FBB27AB04D9}"/>
              </a:ext>
            </a:extLst>
          </p:cNvPr>
          <p:cNvSpPr/>
          <p:nvPr/>
        </p:nvSpPr>
        <p:spPr>
          <a:xfrm>
            <a:off x="4715838" y="331342"/>
            <a:ext cx="2604499" cy="3244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 Adding essential micronutrients to staple food products like salt, sugar, and flour has proven one of the most cost-effective ways to enhance nutrition on a wide scale.  </a:t>
            </a:r>
            <a:endParaRPr lang="en-SG" sz="2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3B6F7-01F1-71C3-617A-810D8614799E}"/>
              </a:ext>
            </a:extLst>
          </p:cNvPr>
          <p:cNvSpPr/>
          <p:nvPr/>
        </p:nvSpPr>
        <p:spPr>
          <a:xfrm>
            <a:off x="208052" y="724328"/>
            <a:ext cx="3837397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50" dirty="0"/>
              <a:t>HIDDEN HUNGER AND FOOD FORTIFICTION </a:t>
            </a:r>
          </a:p>
        </p:txBody>
      </p:sp>
    </p:spTree>
    <p:extLst>
      <p:ext uri="{BB962C8B-B14F-4D97-AF65-F5344CB8AC3E}">
        <p14:creationId xmlns:p14="http://schemas.microsoft.com/office/powerpoint/2010/main" val="37716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067EE-1577-7793-AAF6-66EB8B68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r>
              <a:rPr lang="en-US" kern="1200"/>
              <a:t>Different forms of Fortification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44797-CAB5-BAF7-B2AF-A913658BB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b="1"/>
              <a:t>Food fortification is the process of adding essential vitamins and minerals to food products to enhance their nutritional value and combat nutrient deficiencies in populations.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6294F8-3EF7-CBCE-6D3F-E09F5280C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8177" y="916806"/>
            <a:ext cx="3062322" cy="3263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61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805173-ED13-450F-9F1C-0131439D7AC2}"/>
              </a:ext>
            </a:extLst>
          </p:cNvPr>
          <p:cNvSpPr/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GLOBALLY SUCCESSFUL FORTIFIED FOODS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99E75-D5F7-F03A-E184-911A4B97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19382"/>
            <a:ext cx="7886700" cy="2563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20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65012-AE7C-4C87-9BBF-2AAE480D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sz="1800"/>
              <a:t>.</a:t>
            </a:r>
            <a:endParaRPr lang="en-SG" sz="1800"/>
          </a:p>
          <a:p>
            <a:endParaRPr lang="en-SG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824" t="24592" r="11754" b="6497"/>
          <a:stretch/>
        </p:blipFill>
        <p:spPr>
          <a:xfrm>
            <a:off x="154113" y="123290"/>
            <a:ext cx="9059069" cy="509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014239"/>
      </p:ext>
    </p:extLst>
  </p:cSld>
  <p:clrMapOvr>
    <a:masterClrMapping/>
  </p:clrMapOvr>
</p:sld>
</file>

<file path=ppt/theme/theme1.xml><?xml version="1.0" encoding="utf-8"?>
<a:theme xmlns:a="http://schemas.openxmlformats.org/drawingml/2006/main" name="Color of the Year by Slidesgo">
  <a:themeElements>
    <a:clrScheme name="Simple Light">
      <a:dk1>
        <a:srgbClr val="07243D"/>
      </a:dk1>
      <a:lt1>
        <a:srgbClr val="FFFFFF"/>
      </a:lt1>
      <a:dk2>
        <a:srgbClr val="6A6E85"/>
      </a:dk2>
      <a:lt2>
        <a:srgbClr val="FFF2EA"/>
      </a:lt2>
      <a:accent1>
        <a:srgbClr val="07243D"/>
      </a:accent1>
      <a:accent2>
        <a:srgbClr val="0F4C81"/>
      </a:accent2>
      <a:accent3>
        <a:srgbClr val="A8A8B2"/>
      </a:accent3>
      <a:accent4>
        <a:srgbClr val="3F709A"/>
      </a:accent4>
      <a:accent5>
        <a:srgbClr val="6F94B3"/>
      </a:accent5>
      <a:accent6>
        <a:srgbClr val="9FB7CD"/>
      </a:accent6>
      <a:hlink>
        <a:srgbClr val="072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501</Words>
  <Application>Microsoft Macintosh PowerPoint</Application>
  <PresentationFormat>Apresentação no Ecrã (16:9)</PresentationFormat>
  <Paragraphs>56</Paragraphs>
  <Slides>17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6" baseType="lpstr">
      <vt:lpstr>Quicksand</vt:lpstr>
      <vt:lpstr>Roboto</vt:lpstr>
      <vt:lpstr>WEB Regular Bold</vt:lpstr>
      <vt:lpstr>Montserrat SemiBold</vt:lpstr>
      <vt:lpstr>Montserrat</vt:lpstr>
      <vt:lpstr>Arial</vt:lpstr>
      <vt:lpstr>Open Sans</vt:lpstr>
      <vt:lpstr>WEB Regular Regular</vt:lpstr>
      <vt:lpstr>Color of the Year by Slidesgo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Different forms of Fortification </vt:lpstr>
      <vt:lpstr>Apresentação do PowerPoint</vt:lpstr>
      <vt:lpstr>. </vt:lpstr>
      <vt:lpstr>Apresentação do PowerPoint</vt:lpstr>
      <vt:lpstr>Apresentação do PowerPoint</vt:lpstr>
      <vt:lpstr>Apresentação do PowerPoint</vt:lpstr>
      <vt:lpstr>Composition of feeds for use during Phase 3 (rehabilitation)</vt:lpstr>
      <vt:lpstr>Apresentação do PowerPoint</vt:lpstr>
      <vt:lpstr>.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Jeya Henry</dc:creator>
  <cp:lastModifiedBy>Tech Support</cp:lastModifiedBy>
  <cp:revision>201</cp:revision>
  <dcterms:modified xsi:type="dcterms:W3CDTF">2025-10-16T10:21:22Z</dcterms:modified>
</cp:coreProperties>
</file>